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78" r:id="rId34"/>
    <p:sldId id="292" r:id="rId35"/>
    <p:sldId id="293" r:id="rId36"/>
    <p:sldId id="294" r:id="rId37"/>
    <p:sldId id="296" r:id="rId38"/>
    <p:sldId id="297" r:id="rId39"/>
    <p:sldId id="298" r:id="rId40"/>
    <p:sldId id="300" r:id="rId41"/>
    <p:sldId id="301" r:id="rId42"/>
    <p:sldId id="302" r:id="rId43"/>
    <p:sldId id="303" r:id="rId44"/>
    <p:sldId id="304" r:id="rId45"/>
    <p:sldId id="306" r:id="rId46"/>
    <p:sldId id="307" r:id="rId47"/>
    <p:sldId id="308" r:id="rId48"/>
    <p:sldId id="310" r:id="rId49"/>
    <p:sldId id="311" r:id="rId50"/>
    <p:sldId id="312" r:id="rId51"/>
    <p:sldId id="314" r:id="rId52"/>
    <p:sldId id="315" r:id="rId53"/>
    <p:sldId id="316" r:id="rId54"/>
    <p:sldId id="317" r:id="rId55"/>
    <p:sldId id="319" r:id="rId56"/>
    <p:sldId id="320" r:id="rId57"/>
    <p:sldId id="321" r:id="rId58"/>
    <p:sldId id="322" r:id="rId59"/>
    <p:sldId id="323" r:id="rId60"/>
    <p:sldId id="324" r:id="rId61"/>
    <p:sldId id="354" r:id="rId62"/>
    <p:sldId id="325" r:id="rId63"/>
    <p:sldId id="326"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3" r:id="rId88"/>
    <p:sldId id="355" r:id="rId89"/>
    <p:sldId id="356" r:id="rId90"/>
    <p:sldId id="357" r:id="rId91"/>
    <p:sldId id="358" r:id="rId92"/>
    <p:sldId id="359" r:id="rId93"/>
    <p:sldId id="360" r:id="rId94"/>
    <p:sldId id="361"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60"/>
  </p:normalViewPr>
  <p:slideViewPr>
    <p:cSldViewPr showGuides="1">
      <p:cViewPr varScale="1">
        <p:scale>
          <a:sx n="69" d="100"/>
          <a:sy n="69" d="100"/>
        </p:scale>
        <p:origin x="-1278" y="-96"/>
      </p:cViewPr>
      <p:guideLst>
        <p:guide orient="horz" pos="2115"/>
        <p:guide pos="29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195F6-5DD3-4AF8-9354-4DA80E163E81}" type="datetimeFigureOut">
              <a:rPr lang="en-IN" smtClean="0"/>
              <a:t>25-04-2020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235435-B86E-4C20-92C2-C0D5AFFC5FC4}" type="slidenum">
              <a:rPr lang="en-IN" smtClean="0"/>
              <a:t>‹#›</a:t>
            </a:fld>
            <a:endParaRPr lang="en-IN"/>
          </a:p>
        </p:txBody>
      </p:sp>
    </p:spTree>
    <p:extLst>
      <p:ext uri="{BB962C8B-B14F-4D97-AF65-F5344CB8AC3E}">
        <p14:creationId xmlns:p14="http://schemas.microsoft.com/office/powerpoint/2010/main" val="1833102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35435-B86E-4C20-92C2-C0D5AFFC5FC4}" type="slidenum">
              <a:rPr lang="en-IN" smtClean="0"/>
              <a:t>45</a:t>
            </a:fld>
            <a:endParaRPr lang="en-IN"/>
          </a:p>
        </p:txBody>
      </p:sp>
    </p:spTree>
    <p:extLst>
      <p:ext uri="{BB962C8B-B14F-4D97-AF65-F5344CB8AC3E}">
        <p14:creationId xmlns:p14="http://schemas.microsoft.com/office/powerpoint/2010/main" val="115988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35435-B86E-4C20-92C2-C0D5AFFC5FC4}" type="slidenum">
              <a:rPr lang="en-IN" smtClean="0"/>
              <a:t>94</a:t>
            </a:fld>
            <a:endParaRPr lang="en-IN"/>
          </a:p>
        </p:txBody>
      </p:sp>
    </p:spTree>
    <p:extLst>
      <p:ext uri="{BB962C8B-B14F-4D97-AF65-F5344CB8AC3E}">
        <p14:creationId xmlns:p14="http://schemas.microsoft.com/office/powerpoint/2010/main" val="1740516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26F1E34-2398-4AEB-B1E1-ED702BB9B2D4}" type="datetime1">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1990375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C8481EE-D0E7-4CCE-A14B-8A7B2A92B8FA}" type="datetime1">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236490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8EDC0-6B6E-46F4-A305-34286787BAFF}" type="datetime1">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1059865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b="0">
                <a:solidFill>
                  <a:srgbClr val="000000"/>
                </a:solidFill>
              </a:defRPr>
            </a:pPr>
            <a:r>
              <a:rPr lang="en-US" sz="3600" b="1">
                <a:solidFill>
                  <a:srgbClr val="D1282E"/>
                </a:solidFill>
              </a:rPr>
              <a:t>Click to edit Master title style</a:t>
            </a:r>
            <a:endParaRPr sz="3600" b="1">
              <a:solidFill>
                <a:srgbClr val="D1282E"/>
              </a:solidFill>
            </a:endParaRPr>
          </a:p>
        </p:txBody>
      </p:sp>
      <p:sp>
        <p:nvSpPr>
          <p:cNvPr id="24" name="Shape 24"/>
          <p:cNvSpPr>
            <a:spLocks noGrp="1"/>
          </p:cNvSpPr>
          <p:nvPr>
            <p:ph type="body" idx="1"/>
          </p:nvPr>
        </p:nvSpPr>
        <p:spPr>
          <a:prstGeom prst="rect">
            <a:avLst/>
          </a:prstGeom>
        </p:spPr>
        <p:txBody>
          <a:bodyPr/>
          <a:lstStyle/>
          <a:p>
            <a:pPr lvl="0">
              <a:defRPr sz="1800" b="0"/>
            </a:pPr>
            <a:r>
              <a:rPr lang="en-US" sz="2000" b="1"/>
              <a:t>Click to edit Master text styles</a:t>
            </a:r>
          </a:p>
          <a:p>
            <a:pPr lvl="1">
              <a:defRPr sz="1800" b="0"/>
            </a:pPr>
            <a:r>
              <a:rPr lang="en-US" sz="2000" b="1"/>
              <a:t>Second level</a:t>
            </a:r>
          </a:p>
          <a:p>
            <a:pPr lvl="2">
              <a:defRPr sz="1800" b="0"/>
            </a:pPr>
            <a:r>
              <a:rPr lang="en-US" sz="2000" b="1"/>
              <a:t>Third level</a:t>
            </a:r>
          </a:p>
          <a:p>
            <a:pPr lvl="3">
              <a:defRPr sz="1800" b="0"/>
            </a:pPr>
            <a:r>
              <a:rPr lang="en-US" sz="2000" b="1"/>
              <a:t>Fourth level</a:t>
            </a:r>
          </a:p>
          <a:p>
            <a:pPr lvl="4">
              <a:defRPr sz="1800" b="0"/>
            </a:pPr>
            <a:r>
              <a:rPr lang="en-US" sz="2000" b="1"/>
              <a:t>Fifth level</a:t>
            </a:r>
            <a:endParaRPr sz="2000" b="1"/>
          </a:p>
        </p:txBody>
      </p:sp>
      <p:sp>
        <p:nvSpPr>
          <p:cNvPr id="25" name="Shape 25"/>
          <p:cNvSpPr>
            <a:spLocks noGrp="1"/>
          </p:cNvSpPr>
          <p:nvPr>
            <p:ph type="sldNum" sz="quarter" idx="2"/>
          </p:nvPr>
        </p:nvSpPr>
        <p:spPr>
          <a:xfrm rot="16200000">
            <a:off x="8227220" y="5646186"/>
            <a:ext cx="1316039" cy="339485"/>
          </a:xfrm>
          <a:prstGeom prst="rect">
            <a:avLst/>
          </a:prstGeom>
        </p:spPr>
        <p:txBody>
          <a:bodyPr/>
          <a:lstStyle>
            <a:lvl1pPr>
              <a:defRPr>
                <a:latin typeface="Calibri" panose="020F0502020204030204"/>
                <a:ea typeface="Calibri" panose="020F0502020204030204"/>
                <a:cs typeface="Calibri" panose="020F0502020204030204"/>
                <a:sym typeface="Calibri" panose="020F0502020204030204"/>
              </a:defRPr>
            </a:lvl1pPr>
          </a:lstStyle>
          <a:p>
            <a:pPr lvl="0"/>
            <a:fld id="{86CB4B4D-7CA3-9044-876B-883B54F8677D}" type="slidenum">
              <a:rPr/>
              <a:t>‹#›</a:t>
            </a:fld>
            <a:endParaRPr/>
          </a:p>
        </p:txBody>
      </p:sp>
    </p:spTree>
    <p:extLst>
      <p:ext uri="{BB962C8B-B14F-4D97-AF65-F5344CB8AC3E}">
        <p14:creationId xmlns:p14="http://schemas.microsoft.com/office/powerpoint/2010/main" val="9047199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656F963-00E6-4AC3-A605-37529268534C}" type="datetime1">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754808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F4BF56-F480-43C2-8EE0-293D121B8A9C}" type="datetime1">
              <a:rPr lang="en-IN" smtClean="0"/>
              <a:t>25-04-2020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281937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EEA4886-6DE0-447B-87F5-C3D0FBB5948A}" type="datetime1">
              <a:rPr lang="en-IN" smtClean="0"/>
              <a:t>25-04-2020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244369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25F7543-87F8-4F9D-A2FE-A887F6D9519B}" type="datetime1">
              <a:rPr lang="en-IN" smtClean="0"/>
              <a:t>25-04-2020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128182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8D0DAF3-FB12-4996-9D48-CE3FEF51B9EF}" type="datetime1">
              <a:rPr lang="en-IN" smtClean="0"/>
              <a:t>25-04-2020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413065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EC50A-F03D-437B-A136-29F232A149DA}" type="datetime1">
              <a:rPr lang="en-IN" smtClean="0"/>
              <a:t>25-04-2020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427395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005E0C-C6DF-4DF0-AB8B-5A4DECBD110C}" type="datetime1">
              <a:rPr lang="en-IN" smtClean="0"/>
              <a:t>25-04-2020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1154032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80CE6F-BF1D-485A-BC36-C77D776DDB20}" type="datetime1">
              <a:rPr lang="en-IN" smtClean="0"/>
              <a:t>25-04-2020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FFB285-7699-420F-83FE-0194C95F7214}" type="slidenum">
              <a:rPr lang="en-IN" smtClean="0"/>
              <a:t>‹#›</a:t>
            </a:fld>
            <a:endParaRPr lang="en-IN"/>
          </a:p>
        </p:txBody>
      </p:sp>
    </p:spTree>
    <p:extLst>
      <p:ext uri="{BB962C8B-B14F-4D97-AF65-F5344CB8AC3E}">
        <p14:creationId xmlns:p14="http://schemas.microsoft.com/office/powerpoint/2010/main" val="3795721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B2BDD-5042-4B28-B9A5-FE05CCF82659}" type="datetime1">
              <a:rPr lang="en-IN" smtClean="0"/>
              <a:t>25-04-2020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FB285-7699-420F-83FE-0194C95F7214}" type="slidenum">
              <a:rPr lang="en-IN" smtClean="0"/>
              <a:t>‹#›</a:t>
            </a:fld>
            <a:endParaRPr lang="en-IN"/>
          </a:p>
        </p:txBody>
      </p:sp>
    </p:spTree>
    <p:extLst>
      <p:ext uri="{BB962C8B-B14F-4D97-AF65-F5344CB8AC3E}">
        <p14:creationId xmlns:p14="http://schemas.microsoft.com/office/powerpoint/2010/main" val="381434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51758" y="188013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smtClean="0"/>
              <a:t>Lifestyle Store Web App</a:t>
            </a:r>
            <a:endParaRPr lang="en-IN" dirty="0"/>
          </a:p>
        </p:txBody>
      </p:sp>
      <p:sp>
        <p:nvSpPr>
          <p:cNvPr id="5" name="Subtitle 2"/>
          <p:cNvSpPr>
            <a:spLocks noGrp="1"/>
          </p:cNvSpPr>
          <p:nvPr/>
        </p:nvSpPr>
        <p:spPr>
          <a:xfrm>
            <a:off x="51759" y="453234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smtClean="0"/>
              <a:t>Detailed Developer Report </a:t>
            </a:r>
            <a:endParaRPr lang="en-IN" dirty="0"/>
          </a:p>
        </p:txBody>
      </p:sp>
      <p:pic>
        <p:nvPicPr>
          <p:cNvPr id="6" name="Picture 5" descr="https://internshala.com/static/images/common/internshala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855" y="669896"/>
            <a:ext cx="4762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02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842" y="260648"/>
            <a:ext cx="5408404" cy="769441"/>
          </a:xfrm>
          <a:prstGeom prst="rect">
            <a:avLst/>
          </a:prstGeom>
        </p:spPr>
        <p:txBody>
          <a:bodyPr vert="horz" lIns="91440" tIns="45720" rIns="91440" bIns="45720" rtlCol="0" anchor="ctr">
            <a:normAutofit/>
          </a:bodyPr>
          <a:lstStyle/>
          <a:p>
            <a:pPr algn="ctr">
              <a:spcBef>
                <a:spcPct val="0"/>
              </a:spcBef>
            </a:pPr>
            <a:r>
              <a:rPr lang="en-IN" sz="4400" dirty="0">
                <a:latin typeface="+mj-lt"/>
                <a:ea typeface="+mj-ea"/>
                <a:cs typeface="+mj-cs"/>
              </a:rPr>
              <a:t>Proof of Concept (</a:t>
            </a:r>
            <a:r>
              <a:rPr lang="en-IN" sz="4400" dirty="0" err="1">
                <a:latin typeface="+mj-lt"/>
                <a:ea typeface="+mj-ea"/>
                <a:cs typeface="+mj-cs"/>
              </a:rPr>
              <a:t>PoC</a:t>
            </a:r>
            <a:r>
              <a:rPr lang="en-IN" sz="4400" dirty="0">
                <a:latin typeface="+mj-lt"/>
                <a:ea typeface="+mj-ea"/>
                <a:cs typeface="+mj-cs"/>
              </a:rPr>
              <a:t>)</a:t>
            </a:r>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0450" r="36931" b="28892"/>
          <a:stretch/>
        </p:blipFill>
        <p:spPr bwMode="auto">
          <a:xfrm>
            <a:off x="2549768" y="1988840"/>
            <a:ext cx="6414720" cy="347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3564" r="79173" b="17543"/>
          <a:stretch/>
        </p:blipFill>
        <p:spPr bwMode="auto">
          <a:xfrm>
            <a:off x="280842" y="1196752"/>
            <a:ext cx="2202674" cy="469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10</a:t>
            </a:fld>
            <a:endParaRPr lang="en-IN"/>
          </a:p>
        </p:txBody>
      </p:sp>
    </p:spTree>
    <p:extLst>
      <p:ext uri="{BB962C8B-B14F-4D97-AF65-F5344CB8AC3E}">
        <p14:creationId xmlns:p14="http://schemas.microsoft.com/office/powerpoint/2010/main" val="104369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842" y="260648"/>
            <a:ext cx="5408404" cy="769441"/>
          </a:xfrm>
          <a:prstGeom prst="rect">
            <a:avLst/>
          </a:prstGeom>
        </p:spPr>
        <p:txBody>
          <a:bodyPr vert="horz" lIns="91440" tIns="45720" rIns="91440" bIns="45720" rtlCol="0" anchor="ctr">
            <a:normAutofit/>
          </a:bodyPr>
          <a:lstStyle/>
          <a:p>
            <a:pPr algn="ctr">
              <a:spcBef>
                <a:spcPct val="0"/>
              </a:spcBef>
            </a:pPr>
            <a:r>
              <a:rPr lang="en-IN" sz="4400" dirty="0">
                <a:latin typeface="+mj-lt"/>
                <a:ea typeface="+mj-ea"/>
                <a:cs typeface="+mj-cs"/>
              </a:rPr>
              <a:t>Proof of Concept (</a:t>
            </a:r>
            <a:r>
              <a:rPr lang="en-IN" sz="4400" dirty="0" err="1">
                <a:latin typeface="+mj-lt"/>
                <a:ea typeface="+mj-ea"/>
                <a:cs typeface="+mj-cs"/>
              </a:rPr>
              <a:t>PoC</a:t>
            </a:r>
            <a:r>
              <a:rPr lang="en-IN" sz="4400" dirty="0">
                <a:latin typeface="+mj-lt"/>
                <a:ea typeface="+mj-ea"/>
                <a:cs typeface="+mj-cs"/>
              </a:rPr>
              <a:t>)</a:t>
            </a:r>
          </a:p>
        </p:txBody>
      </p:sp>
      <p:sp>
        <p:nvSpPr>
          <p:cNvPr id="7" name="TextBox 6"/>
          <p:cNvSpPr txBox="1"/>
          <p:nvPr/>
        </p:nvSpPr>
        <p:spPr>
          <a:xfrm>
            <a:off x="467544" y="1196752"/>
            <a:ext cx="7272808" cy="6863417"/>
          </a:xfrm>
          <a:prstGeom prst="rect">
            <a:avLst/>
          </a:prstGeom>
          <a:noFill/>
        </p:spPr>
        <p:txBody>
          <a:bodyPr wrap="square" rtlCol="0">
            <a:spAutoFit/>
          </a:bodyPr>
          <a:lstStyle/>
          <a:p>
            <a:pPr marL="285750" indent="-285750">
              <a:buFont typeface="Arial" pitchFamily="34" charset="0"/>
              <a:buChar char="•"/>
            </a:pPr>
            <a:r>
              <a:rPr lang="en-IN" sz="2000" b="1" dirty="0" smtClean="0"/>
              <a:t>No. of Databases : 2</a:t>
            </a:r>
          </a:p>
          <a:p>
            <a:pPr marL="285750" indent="-285750">
              <a:buFont typeface="Wingdings" pitchFamily="2" charset="2"/>
              <a:buChar char="§"/>
            </a:pPr>
            <a:r>
              <a:rPr lang="en-IN" sz="2000" dirty="0" smtClean="0"/>
              <a:t>-</a:t>
            </a:r>
            <a:r>
              <a:rPr lang="en-IN" sz="2000" dirty="0" err="1" smtClean="0"/>
              <a:t>information_schema</a:t>
            </a:r>
            <a:endParaRPr lang="en-IN" sz="2000" dirty="0" smtClean="0"/>
          </a:p>
          <a:p>
            <a:pPr marL="285750" indent="-285750">
              <a:buFont typeface="Wingdings" pitchFamily="2" charset="2"/>
              <a:buChar char="§"/>
            </a:pPr>
            <a:r>
              <a:rPr lang="en-IN" sz="2000" dirty="0" smtClean="0"/>
              <a:t>-</a:t>
            </a:r>
            <a:r>
              <a:rPr lang="en-IN" sz="2000" dirty="0" err="1" smtClean="0"/>
              <a:t>hacking_training_project</a:t>
            </a:r>
            <a:endParaRPr lang="en-IN" sz="2000" dirty="0" smtClean="0"/>
          </a:p>
          <a:p>
            <a:endParaRPr lang="en-IN" sz="2000" dirty="0"/>
          </a:p>
          <a:p>
            <a:pPr marL="342900" indent="-342900">
              <a:buFont typeface="Arial" pitchFamily="34" charset="0"/>
              <a:buChar char="•"/>
            </a:pPr>
            <a:r>
              <a:rPr lang="en-IN" sz="2000" b="1" dirty="0"/>
              <a:t>No of tables in </a:t>
            </a:r>
            <a:r>
              <a:rPr lang="en-US" altLang="en-IN" sz="2000" b="1" dirty="0" err="1" smtClean="0"/>
              <a:t>information_schema</a:t>
            </a:r>
            <a:r>
              <a:rPr lang="en-IN" altLang="en-IN" sz="2000" b="1" dirty="0" smtClean="0"/>
              <a:t>: </a:t>
            </a:r>
            <a:r>
              <a:rPr lang="en-US" altLang="en-IN" sz="2000" b="1" dirty="0" smtClean="0"/>
              <a:t>61                              </a:t>
            </a:r>
            <a:endParaRPr lang="en-US" altLang="en-IN" sz="2000" b="1" dirty="0"/>
          </a:p>
          <a:p>
            <a:r>
              <a:rPr lang="en-IN" sz="2000" dirty="0"/>
              <a:t>        </a:t>
            </a:r>
            <a:r>
              <a:rPr lang="en-US" altLang="en-IN" sz="2000" dirty="0"/>
              <a:t>Few of them are:</a:t>
            </a:r>
            <a:endParaRPr lang="en-IN" sz="2000" dirty="0"/>
          </a:p>
          <a:p>
            <a:pPr marL="742950" lvl="1" indent="-285750">
              <a:buFont typeface="Wingdings" pitchFamily="2" charset="2"/>
              <a:buChar char="§"/>
            </a:pPr>
            <a:r>
              <a:rPr lang="en-US" altLang="en-IN" sz="2000" dirty="0"/>
              <a:t>FILES</a:t>
            </a:r>
            <a:endParaRPr lang="en-IN" sz="2000" dirty="0"/>
          </a:p>
          <a:p>
            <a:pPr marL="742950" lvl="1" indent="-285750">
              <a:buFont typeface="Wingdings" pitchFamily="2" charset="2"/>
              <a:buChar char="§"/>
            </a:pPr>
            <a:r>
              <a:rPr lang="en-US" altLang="en-IN" sz="2000" dirty="0"/>
              <a:t>EVENTS</a:t>
            </a:r>
          </a:p>
          <a:p>
            <a:pPr marL="742950" lvl="1" indent="-285750">
              <a:buFont typeface="Wingdings" pitchFamily="2" charset="2"/>
              <a:buChar char="§"/>
            </a:pPr>
            <a:r>
              <a:rPr lang="en-US" altLang="en-IN" sz="2000" dirty="0"/>
              <a:t>COLUMNS</a:t>
            </a:r>
          </a:p>
          <a:p>
            <a:pPr marL="742950" lvl="1" indent="-285750">
              <a:buFont typeface="Wingdings" pitchFamily="2" charset="2"/>
              <a:buChar char="§"/>
            </a:pPr>
            <a:r>
              <a:rPr lang="en-US" altLang="en-IN" sz="2000" dirty="0"/>
              <a:t>ENGINES</a:t>
            </a:r>
          </a:p>
          <a:p>
            <a:pPr marL="742950" lvl="1" indent="-285750">
              <a:buFont typeface="Wingdings" pitchFamily="2" charset="2"/>
              <a:buChar char="§"/>
            </a:pPr>
            <a:r>
              <a:rPr lang="en-US" altLang="en-IN" sz="2000" dirty="0"/>
              <a:t>GLOBAL_STATUS</a:t>
            </a:r>
          </a:p>
          <a:p>
            <a:pPr marL="742950" lvl="1" indent="-285750">
              <a:buFont typeface="Wingdings" pitchFamily="2" charset="2"/>
              <a:buChar char="§"/>
            </a:pPr>
            <a:r>
              <a:rPr lang="en-US" altLang="en-IN" sz="2000" dirty="0"/>
              <a:t>GLOBAL_VARIABLES</a:t>
            </a:r>
          </a:p>
          <a:p>
            <a:pPr marL="742950" lvl="1" indent="-285750">
              <a:buFont typeface="Wingdings" pitchFamily="2" charset="2"/>
              <a:buChar char="§"/>
            </a:pPr>
            <a:r>
              <a:rPr lang="en-US" altLang="en-IN" sz="2000" dirty="0" smtClean="0"/>
              <a:t>COLUMN_PRIVILEGES</a:t>
            </a:r>
          </a:p>
          <a:p>
            <a:pPr lvl="1"/>
            <a:endParaRPr lang="en-US" sz="2000" dirty="0" smtClean="0"/>
          </a:p>
          <a:p>
            <a:pPr marL="342900" indent="-342900">
              <a:buFont typeface="Arial" pitchFamily="34" charset="0"/>
              <a:buChar char="•"/>
            </a:pPr>
            <a:r>
              <a:rPr lang="en-US" sz="2000" b="1" dirty="0"/>
              <a:t>No of  Tables in </a:t>
            </a:r>
            <a:r>
              <a:rPr lang="en-US" sz="2000" b="1" dirty="0" err="1"/>
              <a:t>hacking_training_project</a:t>
            </a:r>
            <a:r>
              <a:rPr lang="en-US" sz="2000" b="1" dirty="0"/>
              <a:t> :  10</a:t>
            </a:r>
          </a:p>
          <a:p>
            <a:pPr lvl="1"/>
            <a:r>
              <a:rPr lang="en-US" sz="2000" dirty="0"/>
              <a:t>Few of them are</a:t>
            </a:r>
            <a:r>
              <a:rPr lang="en-US" sz="2000" dirty="0" smtClean="0"/>
              <a:t>:</a:t>
            </a:r>
          </a:p>
          <a:p>
            <a:pPr marL="800100" lvl="1" indent="-342900">
              <a:buFont typeface="Wingdings" pitchFamily="2" charset="2"/>
              <a:buChar char="§"/>
            </a:pPr>
            <a:r>
              <a:rPr lang="en-US" sz="2000" dirty="0"/>
              <a:t>b</a:t>
            </a:r>
            <a:r>
              <a:rPr lang="en-US" sz="2000" dirty="0" smtClean="0"/>
              <a:t>rands</a:t>
            </a:r>
          </a:p>
          <a:p>
            <a:pPr marL="800100" lvl="1" indent="-342900">
              <a:buFont typeface="Wingdings" pitchFamily="2" charset="2"/>
              <a:buChar char="§"/>
            </a:pPr>
            <a:r>
              <a:rPr lang="en-US" sz="2000" dirty="0" err="1" smtClean="0"/>
              <a:t>cart_items</a:t>
            </a:r>
            <a:endParaRPr lang="en-US" sz="2000" dirty="0"/>
          </a:p>
          <a:p>
            <a:pPr lvl="1"/>
            <a:endParaRPr lang="en-US" sz="2000" dirty="0"/>
          </a:p>
          <a:p>
            <a:pPr lvl="1"/>
            <a:endParaRPr lang="en-IN" sz="2000" dirty="0"/>
          </a:p>
          <a:p>
            <a:endParaRPr lang="en-IN" sz="2000" dirty="0" smtClean="0"/>
          </a:p>
          <a:p>
            <a:endParaRPr lang="en-IN" sz="2000" dirty="0" smtClean="0"/>
          </a:p>
        </p:txBody>
      </p:sp>
      <p:sp>
        <p:nvSpPr>
          <p:cNvPr id="2" name="Slide Number Placeholder 1"/>
          <p:cNvSpPr>
            <a:spLocks noGrp="1"/>
          </p:cNvSpPr>
          <p:nvPr>
            <p:ph type="sldNum" sz="quarter" idx="12"/>
          </p:nvPr>
        </p:nvSpPr>
        <p:spPr/>
        <p:txBody>
          <a:bodyPr/>
          <a:lstStyle/>
          <a:p>
            <a:fld id="{B9FFB285-7699-420F-83FE-0194C95F7214}" type="slidenum">
              <a:rPr lang="en-IN" smtClean="0"/>
              <a:t>11</a:t>
            </a:fld>
            <a:endParaRPr lang="en-IN"/>
          </a:p>
        </p:txBody>
      </p:sp>
    </p:spTree>
    <p:extLst>
      <p:ext uri="{BB962C8B-B14F-4D97-AF65-F5344CB8AC3E}">
        <p14:creationId xmlns:p14="http://schemas.microsoft.com/office/powerpoint/2010/main" val="380704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544" y="288820"/>
            <a:ext cx="5408404" cy="769441"/>
          </a:xfrm>
          <a:prstGeom prst="rect">
            <a:avLst/>
          </a:prstGeom>
        </p:spPr>
        <p:txBody>
          <a:bodyPr vert="horz" lIns="91440" tIns="45720" rIns="91440" bIns="45720" rtlCol="0" anchor="ctr">
            <a:normAutofit/>
          </a:bodyPr>
          <a:lstStyle/>
          <a:p>
            <a:pPr algn="ctr">
              <a:spcBef>
                <a:spcPct val="0"/>
              </a:spcBef>
            </a:pPr>
            <a:r>
              <a:rPr lang="en-IN" sz="4400" dirty="0" smtClean="0">
                <a:latin typeface="+mj-lt"/>
                <a:ea typeface="+mj-ea"/>
                <a:cs typeface="+mj-cs"/>
              </a:rPr>
              <a:t>Business Impact </a:t>
            </a:r>
            <a:endParaRPr lang="en-IN" sz="4400" dirty="0">
              <a:latin typeface="+mj-lt"/>
              <a:ea typeface="+mj-ea"/>
              <a:cs typeface="+mj-cs"/>
            </a:endParaRPr>
          </a:p>
        </p:txBody>
      </p:sp>
      <p:sp>
        <p:nvSpPr>
          <p:cNvPr id="6" name="Text Placeholder 2"/>
          <p:cNvSpPr txBox="1">
            <a:spLocks/>
          </p:cNvSpPr>
          <p:nvPr/>
        </p:nvSpPr>
        <p:spPr>
          <a:xfrm>
            <a:off x="0" y="1092640"/>
            <a:ext cx="3383360" cy="557672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sz="2400" dirty="0" smtClean="0"/>
              <a:t>Using this vulnerability, attacker can execute arbitrary SQL commands on Internshala server and gain complete access to internal databases along with all customer data inside it. </a:t>
            </a:r>
          </a:p>
          <a:p>
            <a:pPr algn="just"/>
            <a:r>
              <a:rPr lang="en-US" altLang="en-IN" sz="2400" dirty="0" smtClean="0"/>
              <a:t>Alongside </a:t>
            </a:r>
            <a:r>
              <a:rPr lang="en-IN" sz="2400" dirty="0" smtClean="0"/>
              <a:t>is the screenshot of users table which shows user credentials being leaked </a:t>
            </a:r>
            <a:r>
              <a:rPr lang="en-US" altLang="en-IN" sz="2400" dirty="0" smtClean="0"/>
              <a:t>,although with hashing, dictionary-based and logic-based brute forcing passwords can be cracked.</a:t>
            </a:r>
            <a:endParaRPr lang="en-IN" sz="2400"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0450" r="36931" b="28892"/>
          <a:stretch/>
        </p:blipFill>
        <p:spPr bwMode="auto">
          <a:xfrm>
            <a:off x="3383360" y="1947956"/>
            <a:ext cx="5760640" cy="294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12</a:t>
            </a:fld>
            <a:endParaRPr lang="en-IN"/>
          </a:p>
        </p:txBody>
      </p:sp>
    </p:spTree>
    <p:extLst>
      <p:ext uri="{BB962C8B-B14F-4D97-AF65-F5344CB8AC3E}">
        <p14:creationId xmlns:p14="http://schemas.microsoft.com/office/powerpoint/2010/main" val="323044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20688" y="-171400"/>
            <a:ext cx="8937070" cy="1152128"/>
          </a:xfrm>
        </p:spPr>
        <p:txBody>
          <a:bodyPr vert="horz" lIns="91440" tIns="45720" rIns="91440" bIns="45720" rtlCol="0" anchor="ctr">
            <a:normAutofit/>
          </a:bodyPr>
          <a:lstStyle/>
          <a:p>
            <a:r>
              <a:rPr lang="en-IN" dirty="0"/>
              <a:t>Recommendation</a:t>
            </a:r>
          </a:p>
        </p:txBody>
      </p:sp>
      <p:sp>
        <p:nvSpPr>
          <p:cNvPr id="5" name="Text Placeholder 2"/>
          <p:cNvSpPr txBox="1">
            <a:spLocks/>
          </p:cNvSpPr>
          <p:nvPr/>
        </p:nvSpPr>
        <p:spPr>
          <a:xfrm>
            <a:off x="33394" y="980728"/>
            <a:ext cx="8937070" cy="46393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sz="2400" dirty="0" smtClean="0"/>
              <a:t>Take the following precautions to avoid exploitation of SQL injections:</a:t>
            </a:r>
          </a:p>
          <a:p>
            <a:pPr lvl="1"/>
            <a:r>
              <a:rPr lang="en-IN" sz="2000" dirty="0" smtClean="0"/>
              <a:t>Whitelist User Input: Whitelist all user input for expected data only. For example if you are expecting a flower name, limit it to alphabets only </a:t>
            </a:r>
            <a:r>
              <a:rPr lang="en-IN" sz="2000" dirty="0" err="1" smtClean="0"/>
              <a:t>upto</a:t>
            </a:r>
            <a:r>
              <a:rPr lang="en-IN" sz="2000" dirty="0" smtClean="0"/>
              <a:t> 20 characters in length. If you are expecting some ID, restrict it to numbers only</a:t>
            </a:r>
          </a:p>
          <a:p>
            <a:pPr lvl="1"/>
            <a:r>
              <a:rPr lang="en-IN" sz="2000" dirty="0" smtClean="0"/>
              <a:t>Prepared Statements: Use SQL prepared statements available in all web development languages and frameworks to avoid attacker being able to modify SQL query</a:t>
            </a:r>
          </a:p>
          <a:p>
            <a:pPr lvl="1"/>
            <a:r>
              <a:rPr lang="en-IN" sz="2000" dirty="0" smtClean="0"/>
              <a:t>Character encoding: If you are taking input that requires you to accept special characters, encode it. Example. Convert all </a:t>
            </a:r>
            <a:r>
              <a:rPr lang="en-IN" sz="2000" b="1" dirty="0" smtClean="0"/>
              <a:t>‘ to \’</a:t>
            </a:r>
            <a:r>
              <a:rPr lang="en-IN" sz="2000" dirty="0" smtClean="0"/>
              <a:t> , </a:t>
            </a:r>
            <a:r>
              <a:rPr lang="en-IN" sz="2000" b="1" dirty="0" smtClean="0"/>
              <a:t>“ to \”</a:t>
            </a:r>
            <a:r>
              <a:rPr lang="en-IN" sz="2000" dirty="0" smtClean="0"/>
              <a:t>, </a:t>
            </a:r>
            <a:r>
              <a:rPr lang="en-IN" sz="2000" b="1" dirty="0" smtClean="0"/>
              <a:t>\ to \\.</a:t>
            </a:r>
            <a:r>
              <a:rPr lang="en-IN" sz="2000" dirty="0" smtClean="0"/>
              <a:t> It is also suggested to follow a standard encoding for all special characters such has HTML encoding, URL encoding </a:t>
            </a:r>
            <a:r>
              <a:rPr lang="en-IN" sz="2000" dirty="0" err="1" smtClean="0"/>
              <a:t>etc</a:t>
            </a:r>
            <a:endParaRPr lang="en-IN" sz="2000" dirty="0" smtClean="0"/>
          </a:p>
          <a:p>
            <a:pPr lvl="1"/>
            <a:r>
              <a:rPr lang="en-IN" sz="2000" dirty="0" smtClean="0"/>
              <a:t>Do not store passwords in plain text. Convert them to hashes using SHA1 SHA256 Blowfish </a:t>
            </a:r>
            <a:r>
              <a:rPr lang="en-IN" sz="2000" dirty="0" err="1" smtClean="0"/>
              <a:t>etc</a:t>
            </a:r>
            <a:endParaRPr lang="en-IN" sz="2000" dirty="0" smtClean="0"/>
          </a:p>
          <a:p>
            <a:pPr lvl="1"/>
            <a:r>
              <a:rPr lang="en-IN" sz="2000" dirty="0" smtClean="0"/>
              <a:t>Do not run Database Service as admin/root user</a:t>
            </a:r>
          </a:p>
          <a:p>
            <a:pPr lvl="1"/>
            <a:r>
              <a:rPr lang="en-IN" sz="2000" dirty="0" smtClean="0"/>
              <a:t>Disable/remove default accounts, passwords and databases </a:t>
            </a:r>
          </a:p>
          <a:p>
            <a:pPr lvl="1"/>
            <a:r>
              <a:rPr lang="en-IN" sz="2000" dirty="0" smtClean="0"/>
              <a:t>Assign each Database user only the required permissions and not all permissions</a:t>
            </a:r>
            <a:endParaRPr lang="en-IN" sz="2000" dirty="0"/>
          </a:p>
        </p:txBody>
      </p:sp>
      <p:sp>
        <p:nvSpPr>
          <p:cNvPr id="2" name="Slide Number Placeholder 1"/>
          <p:cNvSpPr>
            <a:spLocks noGrp="1"/>
          </p:cNvSpPr>
          <p:nvPr>
            <p:ph type="sldNum" sz="quarter" idx="12"/>
          </p:nvPr>
        </p:nvSpPr>
        <p:spPr/>
        <p:txBody>
          <a:bodyPr/>
          <a:lstStyle/>
          <a:p>
            <a:fld id="{B9FFB285-7699-420F-83FE-0194C95F7214}" type="slidenum">
              <a:rPr lang="en-IN" smtClean="0"/>
              <a:t>13</a:t>
            </a:fld>
            <a:endParaRPr lang="en-IN"/>
          </a:p>
        </p:txBody>
      </p:sp>
    </p:spTree>
    <p:extLst>
      <p:ext uri="{BB962C8B-B14F-4D97-AF65-F5344CB8AC3E}">
        <p14:creationId xmlns:p14="http://schemas.microsoft.com/office/powerpoint/2010/main" val="2160292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20888" y="194469"/>
            <a:ext cx="10515600" cy="1325563"/>
          </a:xfrm>
        </p:spPr>
        <p:txBody>
          <a:bodyPr vert="horz" lIns="91440" tIns="45720" rIns="91440" bIns="45720" rtlCol="0" anchor="ctr">
            <a:normAutofit/>
          </a:bodyPr>
          <a:lstStyle/>
          <a:p>
            <a:r>
              <a:rPr lang="en-IN" dirty="0"/>
              <a:t>References</a:t>
            </a:r>
          </a:p>
        </p:txBody>
      </p:sp>
      <p:sp>
        <p:nvSpPr>
          <p:cNvPr id="5" name="Text Placeholder 2"/>
          <p:cNvSpPr txBox="1">
            <a:spLocks/>
          </p:cNvSpPr>
          <p:nvPr/>
        </p:nvSpPr>
        <p:spPr>
          <a:xfrm>
            <a:off x="0" y="1547779"/>
            <a:ext cx="10515600" cy="43513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i="1" smtClean="0">
                <a:latin typeface="Calibri" panose="020F0502020204030204" charset="0"/>
                <a:cs typeface="Calibri" panose="020F0502020204030204" charset="0"/>
              </a:rPr>
              <a:t>https://www.owasp.org/index.php/SQL_Injection</a:t>
            </a:r>
          </a:p>
          <a:p>
            <a:r>
              <a:rPr lang="en-IN" sz="2400" i="1" smtClean="0"/>
              <a:t>https://en.wikipedia.org/wiki/SQL_injection</a:t>
            </a:r>
            <a:endParaRPr lang="en-US" sz="2400" i="1" smtClean="0">
              <a:latin typeface="Calibri" panose="020F0502020204030204" charset="0"/>
              <a:cs typeface="Calibri" panose="020F0502020204030204" charset="0"/>
            </a:endParaRPr>
          </a:p>
          <a:p>
            <a:pPr marL="0" indent="0">
              <a:buFont typeface="Arial" pitchFamily="34" charset="0"/>
              <a:buNone/>
            </a:pPr>
            <a:endParaRPr lang="en-IN" sz="2400" dirty="0"/>
          </a:p>
        </p:txBody>
      </p:sp>
      <p:sp>
        <p:nvSpPr>
          <p:cNvPr id="2" name="Slide Number Placeholder 1"/>
          <p:cNvSpPr>
            <a:spLocks noGrp="1"/>
          </p:cNvSpPr>
          <p:nvPr>
            <p:ph type="sldNum" sz="quarter" idx="12"/>
          </p:nvPr>
        </p:nvSpPr>
        <p:spPr/>
        <p:txBody>
          <a:bodyPr/>
          <a:lstStyle/>
          <a:p>
            <a:fld id="{B9FFB285-7699-420F-83FE-0194C95F7214}" type="slidenum">
              <a:rPr lang="en-IN" smtClean="0"/>
              <a:t>14</a:t>
            </a:fld>
            <a:endParaRPr lang="en-IN"/>
          </a:p>
        </p:txBody>
      </p:sp>
    </p:spTree>
    <p:extLst>
      <p:ext uri="{BB962C8B-B14F-4D97-AF65-F5344CB8AC3E}">
        <p14:creationId xmlns:p14="http://schemas.microsoft.com/office/powerpoint/2010/main" val="166381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1682" y="188640"/>
            <a:ext cx="7620635" cy="1325563"/>
          </a:xfrm>
        </p:spPr>
        <p:txBody>
          <a:bodyPr vert="horz" lIns="91440" tIns="45720" rIns="91440" bIns="45720" rtlCol="0" anchor="ctr">
            <a:normAutofit fontScale="90000"/>
          </a:bodyPr>
          <a:lstStyle/>
          <a:p>
            <a:r>
              <a:rPr lang="en-US" dirty="0"/>
              <a:t>2</a:t>
            </a:r>
            <a:r>
              <a:rPr lang="en-US" dirty="0" smtClean="0"/>
              <a:t>. Arbitrary </a:t>
            </a:r>
            <a:r>
              <a:rPr lang="en-US" dirty="0"/>
              <a:t>File Upload Vulnerability</a:t>
            </a:r>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712999975"/>
              </p:ext>
            </p:extLst>
          </p:nvPr>
        </p:nvGraphicFramePr>
        <p:xfrm>
          <a:off x="761682" y="1484784"/>
          <a:ext cx="7620635" cy="4328598"/>
        </p:xfrm>
        <a:graphic>
          <a:graphicData uri="http://schemas.openxmlformats.org/drawingml/2006/table">
            <a:tbl>
              <a:tblPr firstRow="1" bandRow="1">
                <a:tableStyleId>{5C22544A-7EE6-4342-B048-85BDC9FD1C3A}</a:tableStyleId>
              </a:tblPr>
              <a:tblGrid>
                <a:gridCol w="1328089"/>
                <a:gridCol w="6292546"/>
              </a:tblGrid>
              <a:tr h="527050">
                <a:tc>
                  <a:txBody>
                    <a:bodyPr/>
                    <a:lstStyle/>
                    <a:p>
                      <a:pPr algn="ctr"/>
                      <a:endParaRPr lang="en-US" sz="2800" dirty="0">
                        <a:solidFill>
                          <a:schemeClr val="tx1"/>
                        </a:solidFill>
                      </a:endParaRPr>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800" dirty="0">
                        <a:solidFill>
                          <a:schemeClr val="tx1"/>
                        </a:solidFill>
                      </a:endParaRPr>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22295">
                <a:tc>
                  <a:txBody>
                    <a:bodyPr/>
                    <a:lstStyle/>
                    <a:p>
                      <a:pPr algn="ctr"/>
                      <a:r>
                        <a:rPr lang="en-US" sz="2800" dirty="0">
                          <a:solidFill>
                            <a:schemeClr val="tx1"/>
                          </a:solidFill>
                          <a:latin typeface="Calibri" panose="020F0502020204030204" charset="0"/>
                        </a:rPr>
                        <a:t>Arbitrary File Upload</a:t>
                      </a:r>
                    </a:p>
                    <a:p>
                      <a:pPr algn="ctr"/>
                      <a:r>
                        <a:rPr lang="en-US" sz="2000" dirty="0">
                          <a:solidFill>
                            <a:schemeClr val="tx1"/>
                          </a:solidFill>
                          <a:latin typeface="Calibri" panose="020F050202020403020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2000" dirty="0" smtClean="0">
                          <a:solidFill>
                            <a:schemeClr val="tx1"/>
                          </a:solidFill>
                          <a:latin typeface="Calibri" panose="020F0502020204030204" charset="0"/>
                        </a:rPr>
                        <a:t> </a:t>
                      </a:r>
                      <a:endParaRPr lang="en-US" sz="2000" dirty="0">
                        <a:solidFill>
                          <a:schemeClr val="tx1"/>
                        </a:solidFill>
                        <a:latin typeface="Calibri" panose="020F0502020204030204" charset="0"/>
                      </a:endParaRPr>
                    </a:p>
                    <a:p>
                      <a:r>
                        <a:rPr lang="en-US" sz="2000" baseline="0" dirty="0" smtClean="0">
                          <a:solidFill>
                            <a:schemeClr val="tx1"/>
                          </a:solidFill>
                          <a:latin typeface="Calibri" panose="020F0502020204030204" charset="0"/>
                        </a:rPr>
                        <a:t>Below mentioned URL is vulnerable to Arbitrary File Upload</a:t>
                      </a:r>
                      <a:endParaRPr lang="en-US" sz="2000" dirty="0" smtClean="0">
                        <a:solidFill>
                          <a:schemeClr val="tx1"/>
                        </a:solidFill>
                        <a:latin typeface="Calibri" panose="020F0502020204030204" charset="0"/>
                        <a:cs typeface="Calibri" panose="020F0502020204030204" charset="0"/>
                      </a:endParaRPr>
                    </a:p>
                    <a:p>
                      <a:endParaRPr lang="en-US" sz="2000" dirty="0" smtClean="0">
                        <a:solidFill>
                          <a:schemeClr val="tx1"/>
                        </a:solidFill>
                        <a:latin typeface="Calibri" panose="020F0502020204030204" charset="0"/>
                      </a:endParaRPr>
                    </a:p>
                    <a:p>
                      <a:r>
                        <a:rPr lang="en-US" sz="2000" b="1" dirty="0" smtClean="0">
                          <a:solidFill>
                            <a:schemeClr val="tx1"/>
                          </a:solidFill>
                          <a:latin typeface="Calibri" panose="020F0502020204030204" charset="0"/>
                        </a:rPr>
                        <a:t>Affected URL :</a:t>
                      </a:r>
                      <a:endParaRPr lang="en-US" sz="20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IN" sz="2400" u="none" dirty="0" smtClean="0">
                          <a:solidFill>
                            <a:schemeClr val="tx1"/>
                          </a:solidFill>
                        </a:rPr>
                        <a:t>http://13.235.243.213/wondercms/</a:t>
                      </a:r>
                      <a:endParaRPr lang="en-US" sz="2000" b="0" u="none"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2000" b="0" dirty="0" smtClean="0">
                        <a:solidFill>
                          <a:schemeClr val="tx1"/>
                        </a:solidFill>
                        <a:latin typeface="Calibri" panose="020F0502020204030204" charset="0"/>
                      </a:endParaRPr>
                    </a:p>
                    <a:p>
                      <a:pPr indent="0">
                        <a:buFont typeface="Arial" panose="020B0604020202020204" pitchFamily="34" charset="0"/>
                        <a:buNone/>
                      </a:pPr>
                      <a:r>
                        <a:rPr lang="en-US" sz="2000" b="1" dirty="0" smtClean="0">
                          <a:solidFill>
                            <a:schemeClr val="tx1"/>
                          </a:solidFill>
                          <a:uFillTx/>
                          <a:latin typeface="Calibri" panose="020F0502020204030204" charset="0"/>
                        </a:rPr>
                        <a:t>File Uploaded</a:t>
                      </a:r>
                      <a:r>
                        <a:rPr lang="en-US" sz="2000" b="0" dirty="0" smtClean="0">
                          <a:solidFill>
                            <a:schemeClr val="tx1"/>
                          </a:solidFill>
                          <a:latin typeface="Calibri" panose="020F0502020204030204" charset="0"/>
                        </a:rPr>
                        <a:t>:</a:t>
                      </a:r>
                    </a:p>
                    <a:p>
                      <a:pPr indent="0">
                        <a:buFont typeface="Arial" panose="020B0604020202020204" pitchFamily="34" charset="0"/>
                        <a:buNone/>
                      </a:pPr>
                      <a:r>
                        <a:rPr lang="en-US" sz="2000" b="0" dirty="0" smtClean="0">
                          <a:solidFill>
                            <a:schemeClr val="tx1"/>
                          </a:solidFill>
                          <a:latin typeface="Calibri" panose="020F0502020204030204" charset="0"/>
                        </a:rPr>
                        <a:t>1.Sample php file</a:t>
                      </a:r>
                    </a:p>
                    <a:p>
                      <a:pPr indent="0">
                        <a:buFont typeface="Arial" panose="020B0604020202020204" pitchFamily="34" charset="0"/>
                        <a:buNone/>
                      </a:pPr>
                      <a:r>
                        <a:rPr lang="en-US" sz="2000" b="0" dirty="0" smtClean="0">
                          <a:solidFill>
                            <a:schemeClr val="tx1"/>
                          </a:solidFill>
                          <a:latin typeface="Calibri" panose="020F0502020204030204" charset="0"/>
                        </a:rPr>
                        <a:t>2.B374kmini.php(php shell)</a:t>
                      </a:r>
                    </a:p>
                    <a:p>
                      <a:pPr indent="0">
                        <a:buFont typeface="Arial" panose="020B0604020202020204" pitchFamily="34" charset="0"/>
                        <a:buNone/>
                      </a:pPr>
                      <a:endParaRPr lang="en-US" sz="20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2000" b="0" dirty="0">
                        <a:solidFill>
                          <a:schemeClr val="tx1"/>
                        </a:solidFill>
                        <a:latin typeface="Calibri" panose="020F050202020403020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2"/>
          </p:nvPr>
        </p:nvSpPr>
        <p:spPr/>
        <p:txBody>
          <a:bodyPr/>
          <a:lstStyle/>
          <a:p>
            <a:fld id="{B9FFB285-7699-420F-83FE-0194C95F7214}" type="slidenum">
              <a:rPr lang="en-IN" smtClean="0"/>
              <a:t>15</a:t>
            </a:fld>
            <a:endParaRPr lang="en-IN"/>
          </a:p>
        </p:txBody>
      </p:sp>
    </p:spTree>
    <p:extLst>
      <p:ext uri="{BB962C8B-B14F-4D97-AF65-F5344CB8AC3E}">
        <p14:creationId xmlns:p14="http://schemas.microsoft.com/office/powerpoint/2010/main" val="3392072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6872" y="260648"/>
            <a:ext cx="9846994" cy="1325563"/>
          </a:xfrm>
        </p:spPr>
        <p:txBody>
          <a:bodyPr/>
          <a:lstStyle/>
          <a:p>
            <a:r>
              <a:rPr lang="en-US" dirty="0" smtClean="0"/>
              <a:t>Observation</a:t>
            </a:r>
            <a:endParaRPr lang="en-US" u="sng" dirty="0">
              <a:ln w="22225">
                <a:solidFill>
                  <a:schemeClr val="accent2"/>
                </a:solidFill>
                <a:prstDash val="solid"/>
              </a:ln>
              <a:solidFill>
                <a:schemeClr val="accent2">
                  <a:lumMod val="40000"/>
                  <a:lumOff val="60000"/>
                </a:schemeClr>
              </a:solidFill>
              <a:effectLst/>
            </a:endParaRPr>
          </a:p>
        </p:txBody>
      </p:sp>
      <p:sp>
        <p:nvSpPr>
          <p:cNvPr id="5" name="Content Placeholder 2"/>
          <p:cNvSpPr>
            <a:spLocks noGrp="1"/>
          </p:cNvSpPr>
          <p:nvPr>
            <p:ph sz="half" idx="1"/>
          </p:nvPr>
        </p:nvSpPr>
        <p:spPr>
          <a:xfrm>
            <a:off x="137334" y="1268760"/>
            <a:ext cx="8869332" cy="979934"/>
          </a:xfrm>
        </p:spPr>
        <p:txBody>
          <a:bodyPr>
            <a:noAutofit/>
          </a:bodyPr>
          <a:lstStyle/>
          <a:p>
            <a:pPr marL="0" indent="0" algn="just">
              <a:buNone/>
            </a:pPr>
            <a:r>
              <a:rPr lang="en-US" sz="2800" dirty="0"/>
              <a:t>When we click on blog option, and login to the admin panel we see file upload option in </a:t>
            </a:r>
            <a:r>
              <a:rPr lang="en-US" sz="2800" dirty="0" smtClean="0"/>
              <a:t>settings, where </a:t>
            </a:r>
            <a:r>
              <a:rPr lang="en-US" sz="2800" dirty="0"/>
              <a:t>we can upload</a:t>
            </a:r>
            <a:r>
              <a:rPr lang="en-US" sz="2800" i="1" dirty="0">
                <a:solidFill>
                  <a:schemeClr val="tx1"/>
                </a:solidFill>
                <a:uFillTx/>
              </a:rPr>
              <a:t> </a:t>
            </a:r>
            <a:r>
              <a:rPr lang="en-US" sz="2800" i="1" u="sng" dirty="0">
                <a:solidFill>
                  <a:schemeClr val="tx1"/>
                </a:solidFill>
                <a:uFillTx/>
              </a:rPr>
              <a:t>any</a:t>
            </a:r>
            <a:r>
              <a:rPr lang="en-US" sz="2800" dirty="0"/>
              <a:t> kind of file.</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40" t="5043" r="21954" b="30922"/>
          <a:stretch/>
        </p:blipFill>
        <p:spPr bwMode="auto">
          <a:xfrm>
            <a:off x="1053348" y="2815026"/>
            <a:ext cx="7335076" cy="3866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16</a:t>
            </a:fld>
            <a:endParaRPr lang="en-IN"/>
          </a:p>
        </p:txBody>
      </p:sp>
    </p:spTree>
    <p:extLst>
      <p:ext uri="{BB962C8B-B14F-4D97-AF65-F5344CB8AC3E}">
        <p14:creationId xmlns:p14="http://schemas.microsoft.com/office/powerpoint/2010/main" val="2733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72816" y="-171400"/>
            <a:ext cx="9846994" cy="1325563"/>
          </a:xfrm>
        </p:spPr>
        <p:txBody>
          <a:bodyPr/>
          <a:lstStyle/>
          <a:p>
            <a:r>
              <a:rPr lang="en-US" dirty="0" smtClean="0"/>
              <a:t>Proof of Concept </a:t>
            </a:r>
            <a:endParaRPr lang="en-US" u="sng" dirty="0">
              <a:ln w="22225">
                <a:solidFill>
                  <a:schemeClr val="accent2"/>
                </a:solidFill>
                <a:prstDash val="solid"/>
              </a:ln>
              <a:solidFill>
                <a:schemeClr val="accent2">
                  <a:lumMod val="40000"/>
                  <a:lumOff val="60000"/>
                </a:schemeClr>
              </a:solidFill>
              <a:effectLst/>
            </a:endParaRPr>
          </a:p>
        </p:txBody>
      </p:sp>
      <p:sp>
        <p:nvSpPr>
          <p:cNvPr id="5" name="Content Placeholder 2"/>
          <p:cNvSpPr>
            <a:spLocks noGrp="1"/>
          </p:cNvSpPr>
          <p:nvPr>
            <p:ph sz="half" idx="1"/>
          </p:nvPr>
        </p:nvSpPr>
        <p:spPr>
          <a:xfrm>
            <a:off x="137334" y="1008906"/>
            <a:ext cx="8869332" cy="979934"/>
          </a:xfrm>
        </p:spPr>
        <p:txBody>
          <a:bodyPr>
            <a:noAutofit/>
          </a:bodyPr>
          <a:lstStyle/>
          <a:p>
            <a:pPr marL="0" indent="0" algn="just">
              <a:buNone/>
            </a:pPr>
            <a:r>
              <a:rPr lang="en-US" sz="2400" dirty="0" smtClean="0"/>
              <a:t>On uploading the shell we get complete control of the website and make changes as well by running commands on the shell.</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06" r="24173" b="17077"/>
          <a:stretch/>
        </p:blipFill>
        <p:spPr bwMode="auto">
          <a:xfrm>
            <a:off x="292460" y="1840953"/>
            <a:ext cx="8625865" cy="482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17</a:t>
            </a:fld>
            <a:endParaRPr lang="en-IN"/>
          </a:p>
        </p:txBody>
      </p:sp>
    </p:spTree>
    <p:extLst>
      <p:ext uri="{BB962C8B-B14F-4D97-AF65-F5344CB8AC3E}">
        <p14:creationId xmlns:p14="http://schemas.microsoft.com/office/powerpoint/2010/main" val="20153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92696" y="-99392"/>
            <a:ext cx="8964488" cy="1325563"/>
          </a:xfrm>
        </p:spPr>
        <p:txBody>
          <a:bodyPr vert="horz" lIns="91440" tIns="45720" rIns="91440" bIns="45720" rtlCol="0" anchor="ctr">
            <a:normAutofit/>
          </a:bodyPr>
          <a:lstStyle/>
          <a:p>
            <a:r>
              <a:rPr lang="en-US" dirty="0"/>
              <a:t>Business Impact(High):</a:t>
            </a:r>
          </a:p>
        </p:txBody>
      </p:sp>
      <p:sp>
        <p:nvSpPr>
          <p:cNvPr id="5" name="Content Placeholder 2"/>
          <p:cNvSpPr>
            <a:spLocks noGrp="1"/>
          </p:cNvSpPr>
          <p:nvPr>
            <p:ph idx="1"/>
          </p:nvPr>
        </p:nvSpPr>
        <p:spPr>
          <a:xfrm>
            <a:off x="89756" y="1268760"/>
            <a:ext cx="8964488" cy="5328592"/>
          </a:xfrm>
        </p:spPr>
        <p:txBody>
          <a:bodyPr>
            <a:normAutofit/>
          </a:bodyPr>
          <a:lstStyle/>
          <a:p>
            <a:pPr algn="just"/>
            <a:r>
              <a:rPr lang="en-US" sz="2400" dirty="0"/>
              <a:t>Using this </a:t>
            </a:r>
            <a:r>
              <a:rPr lang="en-US" sz="2400" dirty="0" smtClean="0"/>
              <a:t>vulnerability, the </a:t>
            </a:r>
            <a:r>
              <a:rPr lang="en-US" sz="2400" dirty="0"/>
              <a:t>attacker can </a:t>
            </a:r>
            <a:r>
              <a:rPr lang="en-US" sz="2400"/>
              <a:t>get </a:t>
            </a:r>
            <a:r>
              <a:rPr lang="en-US" sz="2400" smtClean="0"/>
              <a:t> </a:t>
            </a:r>
            <a:r>
              <a:rPr lang="en-US" sz="2400" dirty="0"/>
              <a:t>complete control of the system, database and can also forward attacks in the back-end systems along with client-side attacks or simple defacement.</a:t>
            </a:r>
          </a:p>
          <a:p>
            <a:pPr algn="just"/>
            <a:r>
              <a:rPr lang="en-US" sz="2400" dirty="0"/>
              <a:t>The impact of this vulnerability is high, </a:t>
            </a:r>
            <a:r>
              <a:rPr lang="en-US" sz="2400" dirty="0" smtClean="0"/>
              <a:t>as </a:t>
            </a:r>
            <a:r>
              <a:rPr lang="en-US" sz="2400" dirty="0"/>
              <a:t>code can be executed in the server context or on the client side. A malicious file such as a Unix shell script, a windows virus, an Excel file with a dangerous formula, or a reverse shell can be uploaded on the server in order to execute code by an administrator or webmaster later -- on the victim's machine.</a:t>
            </a:r>
          </a:p>
          <a:p>
            <a:pPr algn="just"/>
            <a:r>
              <a:rPr lang="en-US" sz="2400" dirty="0"/>
              <a:t>An attacker might be able to put a phishing page into the website or deface the website and much more.</a:t>
            </a:r>
          </a:p>
        </p:txBody>
      </p:sp>
      <p:sp>
        <p:nvSpPr>
          <p:cNvPr id="2" name="Slide Number Placeholder 1"/>
          <p:cNvSpPr>
            <a:spLocks noGrp="1"/>
          </p:cNvSpPr>
          <p:nvPr>
            <p:ph type="sldNum" sz="quarter" idx="12"/>
          </p:nvPr>
        </p:nvSpPr>
        <p:spPr/>
        <p:txBody>
          <a:bodyPr/>
          <a:lstStyle/>
          <a:p>
            <a:fld id="{B9FFB285-7699-420F-83FE-0194C95F7214}" type="slidenum">
              <a:rPr lang="en-IN" smtClean="0"/>
              <a:t>18</a:t>
            </a:fld>
            <a:endParaRPr lang="en-IN"/>
          </a:p>
        </p:txBody>
      </p:sp>
    </p:spTree>
    <p:extLst>
      <p:ext uri="{BB962C8B-B14F-4D97-AF65-F5344CB8AC3E}">
        <p14:creationId xmlns:p14="http://schemas.microsoft.com/office/powerpoint/2010/main" val="365068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16832" y="-19996"/>
            <a:ext cx="10515600" cy="1325563"/>
          </a:xfrm>
        </p:spPr>
        <p:txBody>
          <a:bodyPr vert="horz" lIns="91440" tIns="45720" rIns="91440" bIns="45720" rtlCol="0" anchor="ctr">
            <a:normAutofit/>
          </a:bodyPr>
          <a:lstStyle/>
          <a:p>
            <a:r>
              <a:rPr lang="en-US" dirty="0" smtClean="0"/>
              <a:t>Recommendations</a:t>
            </a:r>
            <a:endParaRPr lang="en-US" dirty="0"/>
          </a:p>
        </p:txBody>
      </p:sp>
      <p:sp>
        <p:nvSpPr>
          <p:cNvPr id="5" name="Content Placeholder 2"/>
          <p:cNvSpPr>
            <a:spLocks noGrp="1"/>
          </p:cNvSpPr>
          <p:nvPr>
            <p:ph idx="1"/>
          </p:nvPr>
        </p:nvSpPr>
        <p:spPr>
          <a:xfrm>
            <a:off x="236152" y="1253330"/>
            <a:ext cx="8671695" cy="4983981"/>
          </a:xfrm>
        </p:spPr>
        <p:txBody>
          <a:bodyPr>
            <a:noAutofit/>
          </a:bodyPr>
          <a:lstStyle/>
          <a:p>
            <a:r>
              <a:rPr lang="en-US" sz="2400" dirty="0"/>
              <a:t>Blacklisting File Extensions like .php,.php5,.shtml,etc</a:t>
            </a:r>
          </a:p>
          <a:p>
            <a:r>
              <a:rPr lang="en-US" sz="2400" dirty="0"/>
              <a:t>Whitelist the file extensions like .jpg,.</a:t>
            </a:r>
            <a:r>
              <a:rPr lang="en-US" sz="2400" dirty="0" err="1"/>
              <a:t>pdf,etc</a:t>
            </a:r>
            <a:endParaRPr lang="en-US" sz="2400" dirty="0"/>
          </a:p>
          <a:p>
            <a:r>
              <a:rPr lang="en-US" sz="2400" dirty="0"/>
              <a:t>Content type header validation</a:t>
            </a:r>
          </a:p>
          <a:p>
            <a:r>
              <a:rPr lang="en-US" sz="2400" dirty="0"/>
              <a:t>Using File type detector</a:t>
            </a:r>
          </a:p>
          <a:p>
            <a:r>
              <a:rPr lang="en-US" sz="2400" dirty="0"/>
              <a:t>Perform proper server-side validations on what kind of a file user is uploading</a:t>
            </a:r>
          </a:p>
          <a:p>
            <a:r>
              <a:rPr lang="en-US" sz="2400" dirty="0"/>
              <a:t>Use white lists filters instead of black list filters. Example: in case of a resume upload feature, instead of banning    PHP and .exe files, only allow .</a:t>
            </a:r>
            <a:r>
              <a:rPr lang="en-US" sz="2400" dirty="0" err="1"/>
              <a:t>pdf</a:t>
            </a:r>
            <a:r>
              <a:rPr lang="en-US" sz="2400" dirty="0"/>
              <a:t>, .doc and .</a:t>
            </a:r>
            <a:r>
              <a:rPr lang="en-US" sz="2400" dirty="0" err="1"/>
              <a:t>docx</a:t>
            </a:r>
            <a:r>
              <a:rPr lang="en-US" sz="2400" dirty="0"/>
              <a:t> files</a:t>
            </a:r>
          </a:p>
          <a:p>
            <a:r>
              <a:rPr lang="en-US" sz="2400" dirty="0"/>
              <a:t>Rename the files using a code, so that the attacker cannot play around with file names</a:t>
            </a:r>
          </a:p>
          <a:p>
            <a:r>
              <a:rPr lang="en-US" sz="2400" dirty="0"/>
              <a:t>Use static file hosting servers like CDNs and File Clouds to store files instead of storing them on the application server itself</a:t>
            </a:r>
          </a:p>
        </p:txBody>
      </p:sp>
      <p:sp>
        <p:nvSpPr>
          <p:cNvPr id="2" name="Slide Number Placeholder 1"/>
          <p:cNvSpPr>
            <a:spLocks noGrp="1"/>
          </p:cNvSpPr>
          <p:nvPr>
            <p:ph type="sldNum" sz="quarter" idx="12"/>
          </p:nvPr>
        </p:nvSpPr>
        <p:spPr/>
        <p:txBody>
          <a:bodyPr/>
          <a:lstStyle/>
          <a:p>
            <a:fld id="{B9FFB285-7699-420F-83FE-0194C95F7214}" type="slidenum">
              <a:rPr lang="en-IN" smtClean="0"/>
              <a:t>19</a:t>
            </a:fld>
            <a:endParaRPr lang="en-IN"/>
          </a:p>
        </p:txBody>
      </p:sp>
    </p:spTree>
    <p:extLst>
      <p:ext uri="{BB962C8B-B14F-4D97-AF65-F5344CB8AC3E}">
        <p14:creationId xmlns:p14="http://schemas.microsoft.com/office/powerpoint/2010/main" val="243836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0" y="459591"/>
            <a:ext cx="9144000" cy="9399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smtClean="0"/>
              <a:t>Security Status – Extremely Vulnerable</a:t>
            </a:r>
            <a:endParaRPr lang="en-IN" dirty="0"/>
          </a:p>
        </p:txBody>
      </p:sp>
      <p:sp>
        <p:nvSpPr>
          <p:cNvPr id="5" name="Content Placeholder 2"/>
          <p:cNvSpPr>
            <a:spLocks noGrp="1"/>
          </p:cNvSpPr>
          <p:nvPr/>
        </p:nvSpPr>
        <p:spPr>
          <a:xfrm>
            <a:off x="0" y="1700808"/>
            <a:ext cx="9144000" cy="3085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smtClean="0"/>
              <a:t>Hacker can steal all records in the Lifestyle Web App databases (</a:t>
            </a:r>
            <a:r>
              <a:rPr lang="en-IN" sz="2400" dirty="0" err="1" smtClean="0"/>
              <a:t>SQLi</a:t>
            </a:r>
            <a:r>
              <a:rPr lang="en-IN" sz="2400" dirty="0" smtClean="0"/>
              <a:t>)</a:t>
            </a:r>
          </a:p>
          <a:p>
            <a:r>
              <a:rPr lang="en-IN" sz="2400" dirty="0" smtClean="0"/>
              <a:t>Hacker can take control of complete server including View, Add, Edit, Delete files and folders (Shell Upload)</a:t>
            </a:r>
          </a:p>
          <a:p>
            <a:r>
              <a:rPr lang="en-IN" sz="2400" dirty="0" smtClean="0"/>
              <a:t>Hacker can change source code of application to host malware, phishing pages or even explicit content (Shell Upload)</a:t>
            </a:r>
          </a:p>
          <a:p>
            <a:r>
              <a:rPr lang="en-IN" sz="2400" dirty="0" smtClean="0"/>
              <a:t>Hacker can inject client side code into applications and trick users by changing how page looks to steal information or spoil the name of the Lifestyle Store brand (XSS)</a:t>
            </a:r>
          </a:p>
          <a:p>
            <a:r>
              <a:rPr lang="en-IN" sz="2400" dirty="0" smtClean="0"/>
              <a:t>Hacker can extract mobile number of all customers using </a:t>
            </a:r>
            <a:r>
              <a:rPr lang="en-IN" sz="2400" dirty="0" err="1" smtClean="0"/>
              <a:t>Userid</a:t>
            </a:r>
            <a:r>
              <a:rPr lang="en-IN" sz="2400" dirty="0" smtClean="0"/>
              <a:t> (IDOR)</a:t>
            </a:r>
          </a:p>
          <a:p>
            <a:r>
              <a:rPr lang="en-IN" sz="2400" dirty="0" smtClean="0"/>
              <a:t>Hacker can get admin privileges due to poor access control and using out-dated components with vulnerabilities.  </a:t>
            </a:r>
          </a:p>
          <a:p>
            <a:endParaRPr lang="en-IN" sz="2400" dirty="0"/>
          </a:p>
        </p:txBody>
      </p:sp>
      <p:sp>
        <p:nvSpPr>
          <p:cNvPr id="2" name="Slide Number Placeholder 1"/>
          <p:cNvSpPr>
            <a:spLocks noGrp="1"/>
          </p:cNvSpPr>
          <p:nvPr>
            <p:ph type="sldNum" sz="quarter" idx="12"/>
          </p:nvPr>
        </p:nvSpPr>
        <p:spPr/>
        <p:txBody>
          <a:bodyPr/>
          <a:lstStyle/>
          <a:p>
            <a:fld id="{B9FFB285-7699-420F-83FE-0194C95F7214}" type="slidenum">
              <a:rPr lang="en-IN" smtClean="0"/>
              <a:t>2</a:t>
            </a:fld>
            <a:endParaRPr lang="en-IN"/>
          </a:p>
        </p:txBody>
      </p:sp>
    </p:spTree>
    <p:extLst>
      <p:ext uri="{BB962C8B-B14F-4D97-AF65-F5344CB8AC3E}">
        <p14:creationId xmlns:p14="http://schemas.microsoft.com/office/powerpoint/2010/main" val="363081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6872" y="0"/>
            <a:ext cx="10515600" cy="1325563"/>
          </a:xfrm>
        </p:spPr>
        <p:txBody>
          <a:bodyPr>
            <a:normAutofit/>
          </a:bodyPr>
          <a:lstStyle/>
          <a:p>
            <a:r>
              <a:rPr lang="en-US" dirty="0" smtClean="0"/>
              <a:t>References</a:t>
            </a:r>
            <a:endParaRPr lang="en-US" dirty="0"/>
          </a:p>
        </p:txBody>
      </p:sp>
      <p:sp>
        <p:nvSpPr>
          <p:cNvPr id="5" name="Content Placeholder 2"/>
          <p:cNvSpPr>
            <a:spLocks noGrp="1"/>
          </p:cNvSpPr>
          <p:nvPr>
            <p:ph idx="1"/>
          </p:nvPr>
        </p:nvSpPr>
        <p:spPr>
          <a:xfrm>
            <a:off x="143508" y="1556792"/>
            <a:ext cx="8856984" cy="4351338"/>
          </a:xfrm>
        </p:spPr>
        <p:txBody>
          <a:bodyPr/>
          <a:lstStyle/>
          <a:p>
            <a:pPr algn="just"/>
            <a:r>
              <a:rPr lang="en-US" i="1" dirty="0"/>
              <a:t>https://www.owasp.org/index.php/Unrestricted_File_Upload</a:t>
            </a:r>
          </a:p>
          <a:p>
            <a:pPr algn="just"/>
            <a:r>
              <a:rPr lang="en-US" i="1" dirty="0"/>
              <a:t>https://www.opswat.com/blog/file-upload-protection-best-practices</a:t>
            </a:r>
          </a:p>
        </p:txBody>
      </p:sp>
      <p:sp>
        <p:nvSpPr>
          <p:cNvPr id="2" name="Slide Number Placeholder 1"/>
          <p:cNvSpPr>
            <a:spLocks noGrp="1"/>
          </p:cNvSpPr>
          <p:nvPr>
            <p:ph type="sldNum" sz="quarter" idx="12"/>
          </p:nvPr>
        </p:nvSpPr>
        <p:spPr/>
        <p:txBody>
          <a:bodyPr/>
          <a:lstStyle/>
          <a:p>
            <a:fld id="{B9FFB285-7699-420F-83FE-0194C95F7214}" type="slidenum">
              <a:rPr lang="en-IN" smtClean="0"/>
              <a:t>20</a:t>
            </a:fld>
            <a:endParaRPr lang="en-IN"/>
          </a:p>
        </p:txBody>
      </p:sp>
    </p:spTree>
    <p:extLst>
      <p:ext uri="{BB962C8B-B14F-4D97-AF65-F5344CB8AC3E}">
        <p14:creationId xmlns:p14="http://schemas.microsoft.com/office/powerpoint/2010/main" val="364925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l"/>
            <a:r>
              <a:rPr lang="en-US" dirty="0"/>
              <a:t>3</a:t>
            </a:r>
            <a:r>
              <a:rPr lang="en-US" dirty="0" smtClean="0"/>
              <a:t>. </a:t>
            </a:r>
            <a:r>
              <a:rPr lang="en-US" dirty="0" smtClean="0">
                <a:effectLst/>
              </a:rPr>
              <a:t>Access </a:t>
            </a:r>
            <a:r>
              <a:rPr lang="en-US" dirty="0">
                <a:effectLst/>
              </a:rPr>
              <a:t>to admin panel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6785552"/>
              </p:ext>
            </p:extLst>
          </p:nvPr>
        </p:nvGraphicFramePr>
        <p:xfrm>
          <a:off x="476089" y="1772816"/>
          <a:ext cx="8191822" cy="3862011"/>
        </p:xfrm>
        <a:graphic>
          <a:graphicData uri="http://schemas.openxmlformats.org/drawingml/2006/table">
            <a:tbl>
              <a:tblPr firstRow="1" bandRow="1">
                <a:tableStyleId>{5C22544A-7EE6-4342-B048-85BDC9FD1C3A}</a:tableStyleId>
              </a:tblPr>
              <a:tblGrid>
                <a:gridCol w="1427633"/>
                <a:gridCol w="6764189"/>
              </a:tblGrid>
              <a:tr h="349852">
                <a:tc>
                  <a:txBody>
                    <a:bodyPr/>
                    <a:lstStyle/>
                    <a:p>
                      <a:pPr algn="ctr"/>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352303">
                <a:tc>
                  <a:txBody>
                    <a:bodyPr/>
                    <a:lstStyle/>
                    <a:p>
                      <a:pPr algn="ctr"/>
                      <a:r>
                        <a:rPr lang="en-US" sz="2800" dirty="0">
                          <a:solidFill>
                            <a:srgbClr val="FFFFFF"/>
                          </a:solidFill>
                          <a:latin typeface="Calibri" panose="020F0502020204030204" charset="0"/>
                        </a:rPr>
                        <a:t>Access to admin panel</a:t>
                      </a:r>
                    </a:p>
                    <a:p>
                      <a:pPr algn="ctr"/>
                      <a:r>
                        <a:rPr lang="en-US" sz="2000" dirty="0">
                          <a:solidFill>
                            <a:srgbClr val="FFFFFF"/>
                          </a:solidFill>
                          <a:latin typeface="Calibri" panose="020F0502020204030204" charset="0"/>
                        </a:rPr>
                        <a:t>(Critical)</a:t>
                      </a: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2000" dirty="0" smtClean="0">
                          <a:solidFill>
                            <a:schemeClr val="tx1"/>
                          </a:solidFill>
                          <a:latin typeface="Calibri" panose="020F0502020204030204" charset="0"/>
                        </a:rPr>
                        <a:t> </a:t>
                      </a:r>
                      <a:endParaRPr lang="en-US" sz="2000" dirty="0">
                        <a:solidFill>
                          <a:schemeClr val="tx1"/>
                        </a:solidFill>
                        <a:latin typeface="Calibri" panose="020F0502020204030204" charset="0"/>
                      </a:endParaRPr>
                    </a:p>
                    <a:p>
                      <a:r>
                        <a:rPr lang="en-US" sz="2000" baseline="0" dirty="0" smtClean="0">
                          <a:solidFill>
                            <a:schemeClr val="tx1"/>
                          </a:solidFill>
                          <a:latin typeface="Calibri" panose="020F0502020204030204" charset="0"/>
                        </a:rPr>
                        <a:t>Below mentioned URL gives access to admin panel.</a:t>
                      </a:r>
                      <a:endParaRPr lang="en-US" sz="2000" dirty="0" smtClean="0">
                        <a:solidFill>
                          <a:schemeClr val="tx1"/>
                        </a:solidFill>
                        <a:latin typeface="Calibri" panose="020F0502020204030204" charset="0"/>
                        <a:cs typeface="Calibri" panose="020F0502020204030204" charset="0"/>
                      </a:endParaRPr>
                    </a:p>
                    <a:p>
                      <a:endParaRPr lang="en-US" sz="2000" dirty="0" smtClean="0">
                        <a:solidFill>
                          <a:schemeClr val="tx1"/>
                        </a:solidFill>
                        <a:latin typeface="Calibri" panose="020F0502020204030204" charset="0"/>
                      </a:endParaRPr>
                    </a:p>
                    <a:p>
                      <a:r>
                        <a:rPr lang="en-US" sz="2000" b="1" dirty="0" smtClean="0">
                          <a:solidFill>
                            <a:schemeClr val="tx1"/>
                          </a:solidFill>
                          <a:latin typeface="Calibri" panose="020F0502020204030204" charset="0"/>
                        </a:rPr>
                        <a:t>Affected URL :</a:t>
                      </a:r>
                    </a:p>
                    <a:p>
                      <a:endParaRPr lang="en-US" sz="2000" b="0" i="0" u="none" strike="noStrike" dirty="0" smtClean="0">
                        <a:solidFill>
                          <a:schemeClr val="dk1"/>
                        </a:solidFill>
                        <a:effectLst/>
                        <a:latin typeface="Calibri" panose="020F0502020204030204" charset="0"/>
                        <a:ea typeface="+mn-ea"/>
                        <a:cs typeface="Calibri" panose="020F0502020204030204" charset="0"/>
                        <a:sym typeface="Arial" panose="020B0604020202020204"/>
                      </a:endParaRPr>
                    </a:p>
                    <a:p>
                      <a:pPr marL="285750" indent="-285750">
                        <a:buFont typeface="Arial" panose="020B0604020202020204" pitchFamily="34" charset="0"/>
                        <a:buChar char="•"/>
                      </a:pPr>
                      <a:r>
                        <a:rPr lang="en-IN" sz="2000" dirty="0" smtClean="0"/>
                        <a:t>http://13.235.243.213/wondercms/loginURL</a:t>
                      </a:r>
                      <a:endParaRPr lang="en-US" sz="20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2000" b="0" dirty="0" smtClean="0">
                        <a:solidFill>
                          <a:schemeClr val="tx1"/>
                        </a:solidFill>
                        <a:latin typeface="Calibri" panose="020F0502020204030204" charset="0"/>
                      </a:endParaRPr>
                    </a:p>
                    <a:p>
                      <a:pPr indent="0">
                        <a:buFont typeface="Arial" panose="020B0604020202020204" pitchFamily="34" charset="0"/>
                        <a:buNone/>
                      </a:pPr>
                      <a:endParaRPr lang="en-US" sz="2000" b="0" dirty="0" smtClean="0">
                        <a:solidFill>
                          <a:schemeClr val="tx1"/>
                        </a:solidFill>
                        <a:latin typeface="Calibri" panose="020F0502020204030204" charset="0"/>
                      </a:endParaRPr>
                    </a:p>
                    <a:p>
                      <a:pPr indent="0">
                        <a:buFont typeface="Arial" panose="020B0604020202020204" pitchFamily="34" charset="0"/>
                        <a:buNone/>
                      </a:pPr>
                      <a:endParaRPr lang="en-US" sz="20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20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21</a:t>
            </a:fld>
            <a:endParaRPr lang="en-IN"/>
          </a:p>
        </p:txBody>
      </p:sp>
    </p:spTree>
    <p:extLst>
      <p:ext uri="{BB962C8B-B14F-4D97-AF65-F5344CB8AC3E}">
        <p14:creationId xmlns:p14="http://schemas.microsoft.com/office/powerpoint/2010/main" val="18112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effectLst/>
              </a:rPr>
              <a:t>Observation</a:t>
            </a:r>
            <a:endParaRPr lang="en-US" dirty="0">
              <a:effectLst/>
            </a:endParaRPr>
          </a:p>
        </p:txBody>
      </p:sp>
      <p:sp>
        <p:nvSpPr>
          <p:cNvPr id="3" name="Content Placeholder 2"/>
          <p:cNvSpPr>
            <a:spLocks noGrp="1"/>
          </p:cNvSpPr>
          <p:nvPr>
            <p:ph sz="half" idx="1"/>
          </p:nvPr>
        </p:nvSpPr>
        <p:spPr>
          <a:xfrm>
            <a:off x="323528" y="1340768"/>
            <a:ext cx="8640960" cy="1285240"/>
          </a:xfrm>
        </p:spPr>
        <p:txBody>
          <a:bodyPr>
            <a:normAutofit fontScale="92500"/>
          </a:bodyPr>
          <a:lstStyle/>
          <a:p>
            <a:pPr marL="0" indent="0" algn="just">
              <a:buNone/>
            </a:pPr>
            <a:r>
              <a:rPr lang="en-US" dirty="0"/>
              <a:t>When we open </a:t>
            </a:r>
            <a:r>
              <a:rPr lang="en-US" dirty="0" smtClean="0"/>
              <a:t>'</a:t>
            </a:r>
            <a:r>
              <a:rPr lang="en-IN" dirty="0"/>
              <a:t>http://</a:t>
            </a:r>
            <a:r>
              <a:rPr lang="en-IN" dirty="0" smtClean="0"/>
              <a:t>13.235.243.213/wondercms/loginURL</a:t>
            </a:r>
            <a:r>
              <a:rPr lang="en-US" dirty="0" smtClean="0"/>
              <a:t>' URL </a:t>
            </a:r>
            <a:r>
              <a:rPr lang="en-US" dirty="0"/>
              <a:t>,we get the password on the page and login as </a:t>
            </a:r>
            <a:r>
              <a:rPr lang="en-US" dirty="0" smtClean="0"/>
              <a:t>admin. The password is written as such on the webpage. </a:t>
            </a:r>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48" t="4605" r="29837" b="57238"/>
          <a:stretch/>
        </p:blipFill>
        <p:spPr bwMode="auto">
          <a:xfrm>
            <a:off x="609098" y="2780928"/>
            <a:ext cx="7925803" cy="27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22</a:t>
            </a:fld>
            <a:endParaRPr lang="en-IN"/>
          </a:p>
        </p:txBody>
      </p:sp>
    </p:spTree>
    <p:extLst>
      <p:ext uri="{BB962C8B-B14F-4D97-AF65-F5344CB8AC3E}">
        <p14:creationId xmlns:p14="http://schemas.microsoft.com/office/powerpoint/2010/main" val="127734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Proof Of</a:t>
            </a:r>
            <a:r>
              <a:rPr lang="en-US" dirty="0">
                <a:ln w="22225">
                  <a:solidFill>
                    <a:schemeClr val="accent2"/>
                  </a:solidFill>
                  <a:prstDash val="solid"/>
                </a:ln>
              </a:rPr>
              <a:t> </a:t>
            </a:r>
            <a:r>
              <a:rPr lang="en-US" dirty="0"/>
              <a:t>Concept</a:t>
            </a:r>
          </a:p>
        </p:txBody>
      </p:sp>
      <p:sp>
        <p:nvSpPr>
          <p:cNvPr id="3" name="Content Placeholder 2"/>
          <p:cNvSpPr>
            <a:spLocks noGrp="1"/>
          </p:cNvSpPr>
          <p:nvPr>
            <p:ph sz="half" idx="1"/>
          </p:nvPr>
        </p:nvSpPr>
        <p:spPr>
          <a:xfrm>
            <a:off x="447588" y="1412776"/>
            <a:ext cx="8248824" cy="1065530"/>
          </a:xfrm>
        </p:spPr>
        <p:txBody>
          <a:bodyPr>
            <a:normAutofit fontScale="92500" lnSpcReduction="20000"/>
          </a:bodyPr>
          <a:lstStyle/>
          <a:p>
            <a:pPr marL="0" indent="0" algn="just">
              <a:buNone/>
            </a:pPr>
            <a:r>
              <a:rPr lang="en-US" dirty="0"/>
              <a:t>We can change </a:t>
            </a:r>
            <a:r>
              <a:rPr lang="en-US" dirty="0" smtClean="0"/>
              <a:t> the password, thus the actual admin may not able to login. The pages can be added and deleted as well. </a:t>
            </a:r>
            <a:endParaRPr lang="en-US"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37" t="46875" r="20029" b="28070"/>
          <a:stretch/>
        </p:blipFill>
        <p:spPr bwMode="auto">
          <a:xfrm>
            <a:off x="497305" y="2539216"/>
            <a:ext cx="8149390" cy="1832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684" t="52029" r="12025" b="28234"/>
          <a:stretch/>
        </p:blipFill>
        <p:spPr bwMode="auto">
          <a:xfrm>
            <a:off x="239615" y="4730479"/>
            <a:ext cx="8664769" cy="17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23</a:t>
            </a:fld>
            <a:endParaRPr lang="en-IN"/>
          </a:p>
        </p:txBody>
      </p:sp>
    </p:spTree>
    <p:extLst>
      <p:ext uri="{BB962C8B-B14F-4D97-AF65-F5344CB8AC3E}">
        <p14:creationId xmlns:p14="http://schemas.microsoft.com/office/powerpoint/2010/main" val="2069184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229600" cy="1143000"/>
          </a:xfrm>
          <a:noFill/>
          <a:ln>
            <a:noFill/>
          </a:ln>
        </p:spPr>
        <p:txBody>
          <a:bodyPr>
            <a:normAutofit/>
          </a:bodyPr>
          <a:lstStyle/>
          <a:p>
            <a:pPr algn="l"/>
            <a:r>
              <a:rPr lang="en-US" dirty="0"/>
              <a:t>Business Impact(Extremely High):</a:t>
            </a:r>
          </a:p>
        </p:txBody>
      </p:sp>
      <p:sp>
        <p:nvSpPr>
          <p:cNvPr id="3" name="Content Placeholder 2"/>
          <p:cNvSpPr>
            <a:spLocks noGrp="1"/>
          </p:cNvSpPr>
          <p:nvPr>
            <p:ph sz="half" idx="1"/>
          </p:nvPr>
        </p:nvSpPr>
        <p:spPr>
          <a:xfrm>
            <a:off x="289083" y="1484784"/>
            <a:ext cx="8565833" cy="4351655"/>
          </a:xfrm>
        </p:spPr>
        <p:txBody>
          <a:bodyPr>
            <a:normAutofit lnSpcReduction="10000"/>
          </a:bodyPr>
          <a:lstStyle/>
          <a:p>
            <a:pPr algn="just"/>
            <a:r>
              <a:rPr lang="en-US" dirty="0"/>
              <a:t>Using this </a:t>
            </a:r>
            <a:r>
              <a:rPr lang="en-US" dirty="0" smtClean="0"/>
              <a:t>vulnerability, the </a:t>
            </a:r>
            <a:r>
              <a:rPr lang="en-US" dirty="0"/>
              <a:t>attacker can get complete access to the blog of the website.</a:t>
            </a:r>
          </a:p>
          <a:p>
            <a:pPr algn="just"/>
            <a:r>
              <a:rPr lang="en-US" dirty="0"/>
              <a:t>The attacker can change the password or even change the </a:t>
            </a:r>
            <a:r>
              <a:rPr lang="en-US" dirty="0" smtClean="0"/>
              <a:t>URL of </a:t>
            </a:r>
            <a:r>
              <a:rPr lang="en-US" dirty="0"/>
              <a:t>the admin panel and restrict the admin to access it.</a:t>
            </a:r>
          </a:p>
          <a:p>
            <a:pPr algn="just"/>
            <a:r>
              <a:rPr lang="en-US" dirty="0"/>
              <a:t>Even pages can be created and deleted along with editing.</a:t>
            </a:r>
          </a:p>
          <a:p>
            <a:pPr algn="just"/>
            <a:r>
              <a:rPr lang="en-US" dirty="0"/>
              <a:t>Files can be added (without verification) and hence can be dangerous to the entire </a:t>
            </a:r>
            <a:r>
              <a:rPr lang="en-US" dirty="0" smtClean="0"/>
              <a:t>website, as </a:t>
            </a:r>
            <a:r>
              <a:rPr lang="en-US" dirty="0"/>
              <a:t>the control of the entire website can be taken.</a:t>
            </a:r>
          </a:p>
        </p:txBody>
      </p:sp>
      <p:sp>
        <p:nvSpPr>
          <p:cNvPr id="4" name="Slide Number Placeholder 3"/>
          <p:cNvSpPr>
            <a:spLocks noGrp="1"/>
          </p:cNvSpPr>
          <p:nvPr>
            <p:ph type="sldNum" sz="quarter" idx="12"/>
          </p:nvPr>
        </p:nvSpPr>
        <p:spPr/>
        <p:txBody>
          <a:bodyPr/>
          <a:lstStyle/>
          <a:p>
            <a:fld id="{B9FFB285-7699-420F-83FE-0194C95F7214}" type="slidenum">
              <a:rPr lang="en-IN" smtClean="0"/>
              <a:t>24</a:t>
            </a:fld>
            <a:endParaRPr lang="en-IN"/>
          </a:p>
        </p:txBody>
      </p:sp>
    </p:spTree>
    <p:extLst>
      <p:ext uri="{BB962C8B-B14F-4D97-AF65-F5344CB8AC3E}">
        <p14:creationId xmlns:p14="http://schemas.microsoft.com/office/powerpoint/2010/main" val="1511750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Recommendation</a:t>
            </a:r>
            <a:endParaRPr lang="en-US" dirty="0"/>
          </a:p>
        </p:txBody>
      </p:sp>
      <p:sp>
        <p:nvSpPr>
          <p:cNvPr id="3" name="Content Placeholder 2"/>
          <p:cNvSpPr>
            <a:spLocks noGrp="1"/>
          </p:cNvSpPr>
          <p:nvPr>
            <p:ph sz="half" idx="1"/>
          </p:nvPr>
        </p:nvSpPr>
        <p:spPr>
          <a:xfrm>
            <a:off x="467439" y="1556792"/>
            <a:ext cx="8209121" cy="4351655"/>
          </a:xfrm>
        </p:spPr>
        <p:txBody>
          <a:bodyPr>
            <a:normAutofit fontScale="92500" lnSpcReduction="10000"/>
          </a:bodyPr>
          <a:lstStyle/>
          <a:p>
            <a:pPr algn="just"/>
            <a:r>
              <a:rPr lang="en-US" dirty="0"/>
              <a:t>The default password should be changed and a strong password must be setup.</a:t>
            </a:r>
          </a:p>
          <a:p>
            <a:pPr algn="just"/>
            <a:r>
              <a:rPr lang="en-US" dirty="0"/>
              <a:t>The admin </a:t>
            </a:r>
            <a:r>
              <a:rPr lang="en-US" dirty="0" smtClean="0"/>
              <a:t>URL </a:t>
            </a:r>
            <a:r>
              <a:rPr lang="en-US" dirty="0"/>
              <a:t>must also be such that its not accessible to normal users.</a:t>
            </a:r>
          </a:p>
          <a:p>
            <a:pPr algn="just"/>
            <a:r>
              <a:rPr lang="en-US" dirty="0"/>
              <a:t>Password changing option must be done with 2 to 3 step verification. </a:t>
            </a:r>
          </a:p>
          <a:p>
            <a:pPr algn="just"/>
            <a:r>
              <a:rPr lang="en-US" dirty="0"/>
              <a:t>Password must be </a:t>
            </a:r>
            <a:r>
              <a:rPr lang="en-US" dirty="0" smtClean="0"/>
              <a:t>at least </a:t>
            </a:r>
            <a:r>
              <a:rPr lang="en-US" dirty="0"/>
              <a:t>8 characters long containing </a:t>
            </a:r>
            <a:r>
              <a:rPr lang="en-US" dirty="0" smtClean="0"/>
              <a:t>numbers,alphanumerics,etc.</a:t>
            </a:r>
            <a:endParaRPr lang="en-US" dirty="0"/>
          </a:p>
          <a:p>
            <a:pPr algn="just"/>
            <a:r>
              <a:rPr lang="en-US" dirty="0"/>
              <a:t>All the </a:t>
            </a:r>
            <a:r>
              <a:rPr lang="en-US" dirty="0" smtClean="0"/>
              <a:t>default </a:t>
            </a:r>
            <a:r>
              <a:rPr lang="en-US" dirty="0"/>
              <a:t>accounts should be removed.</a:t>
            </a:r>
          </a:p>
          <a:p>
            <a:pPr algn="just"/>
            <a:r>
              <a:rPr lang="en-US" dirty="0"/>
              <a:t>Password should not be reused.</a:t>
            </a:r>
          </a:p>
        </p:txBody>
      </p:sp>
      <p:sp>
        <p:nvSpPr>
          <p:cNvPr id="4" name="Slide Number Placeholder 3"/>
          <p:cNvSpPr>
            <a:spLocks noGrp="1"/>
          </p:cNvSpPr>
          <p:nvPr>
            <p:ph type="sldNum" sz="quarter" idx="12"/>
          </p:nvPr>
        </p:nvSpPr>
        <p:spPr/>
        <p:txBody>
          <a:bodyPr/>
          <a:lstStyle/>
          <a:p>
            <a:fld id="{B9FFB285-7699-420F-83FE-0194C95F7214}" type="slidenum">
              <a:rPr lang="en-IN" smtClean="0"/>
              <a:t>25</a:t>
            </a:fld>
            <a:endParaRPr lang="en-IN"/>
          </a:p>
        </p:txBody>
      </p:sp>
    </p:spTree>
    <p:extLst>
      <p:ext uri="{BB962C8B-B14F-4D97-AF65-F5344CB8AC3E}">
        <p14:creationId xmlns:p14="http://schemas.microsoft.com/office/powerpoint/2010/main" val="873831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References</a:t>
            </a:r>
            <a:endParaRPr lang="en-US" dirty="0"/>
          </a:p>
        </p:txBody>
      </p:sp>
      <p:sp>
        <p:nvSpPr>
          <p:cNvPr id="5" name="Rectangle 4"/>
          <p:cNvSpPr/>
          <p:nvPr/>
        </p:nvSpPr>
        <p:spPr>
          <a:xfrm>
            <a:off x="281225" y="1556792"/>
            <a:ext cx="8862775" cy="2585323"/>
          </a:xfrm>
          <a:prstGeom prst="rect">
            <a:avLst/>
          </a:prstGeom>
        </p:spPr>
        <p:txBody>
          <a:bodyPr wrap="square">
            <a:spAutoFit/>
          </a:bodyPr>
          <a:lstStyle/>
          <a:p>
            <a:r>
              <a:rPr lang="en-US" altLang="en-IN" sz="2400" i="1" dirty="0" smtClean="0"/>
              <a:t>1)</a:t>
            </a:r>
            <a:r>
              <a:rPr lang="en-IN" sz="2400" i="1" dirty="0" smtClean="0"/>
              <a:t>https://www.owasp.org/index.php/Testing_for_weak_password_change_or_reset_functionalities_(OTG-AUTHN-009)</a:t>
            </a:r>
          </a:p>
          <a:p>
            <a:endParaRPr lang="en-IN" sz="2400" i="1" dirty="0" smtClean="0"/>
          </a:p>
          <a:p>
            <a:r>
              <a:rPr lang="en-US" altLang="en-IN" sz="2400" i="1" dirty="0" smtClean="0"/>
              <a:t>2)</a:t>
            </a:r>
            <a:r>
              <a:rPr lang="en-IN" sz="2400" i="1" dirty="0" smtClean="0"/>
              <a:t>https://www.owasp.org/index.php/Default_Passwords</a:t>
            </a:r>
          </a:p>
          <a:p>
            <a:endParaRPr lang="en-IN" sz="2400" i="1" dirty="0" smtClean="0"/>
          </a:p>
          <a:p>
            <a:r>
              <a:rPr lang="en-US" altLang="en-IN" sz="2400" i="1" dirty="0" smtClean="0"/>
              <a:t>3)</a:t>
            </a:r>
            <a:r>
              <a:rPr lang="en-IN" sz="2400" i="1" dirty="0" smtClean="0"/>
              <a:t>https://www.us-cert.gov/ncas/alerts/TA13-175A</a:t>
            </a:r>
          </a:p>
          <a:p>
            <a:endParaRPr lang="en-IN" i="1" dirty="0"/>
          </a:p>
        </p:txBody>
      </p:sp>
      <p:sp>
        <p:nvSpPr>
          <p:cNvPr id="3" name="Slide Number Placeholder 2"/>
          <p:cNvSpPr>
            <a:spLocks noGrp="1"/>
          </p:cNvSpPr>
          <p:nvPr>
            <p:ph type="sldNum" sz="quarter" idx="12"/>
          </p:nvPr>
        </p:nvSpPr>
        <p:spPr/>
        <p:txBody>
          <a:bodyPr/>
          <a:lstStyle/>
          <a:p>
            <a:fld id="{B9FFB285-7699-420F-83FE-0194C95F7214}" type="slidenum">
              <a:rPr lang="en-IN" smtClean="0"/>
              <a:t>26</a:t>
            </a:fld>
            <a:endParaRPr lang="en-IN"/>
          </a:p>
        </p:txBody>
      </p:sp>
    </p:spTree>
    <p:extLst>
      <p:ext uri="{BB962C8B-B14F-4D97-AF65-F5344CB8AC3E}">
        <p14:creationId xmlns:p14="http://schemas.microsoft.com/office/powerpoint/2010/main" val="303997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dirty="0">
                <a:solidFill>
                  <a:schemeClr val="tx1"/>
                </a:solidFill>
                <a:latin typeface="+mj-lt"/>
                <a:ea typeface="+mj-ea"/>
                <a:cs typeface="+mj-cs"/>
              </a:rPr>
              <a:t>4.Account takeover via OTP Bypass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81860903"/>
              </p:ext>
            </p:extLst>
          </p:nvPr>
        </p:nvGraphicFramePr>
        <p:xfrm>
          <a:off x="628650" y="1825625"/>
          <a:ext cx="8047806" cy="3907631"/>
        </p:xfrm>
        <a:graphic>
          <a:graphicData uri="http://schemas.openxmlformats.org/drawingml/2006/table">
            <a:tbl>
              <a:tblPr firstRow="1" bandRow="1">
                <a:tableStyleId>{5C22544A-7EE6-4342-B048-85BDC9FD1C3A}</a:tableStyleId>
              </a:tblPr>
              <a:tblGrid>
                <a:gridCol w="1402535"/>
                <a:gridCol w="6645271"/>
              </a:tblGrid>
              <a:tr h="510068">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397563">
                <a:tc>
                  <a:txBody>
                    <a:bodyPr/>
                    <a:lstStyle/>
                    <a:p>
                      <a:pPr algn="ctr"/>
                      <a:r>
                        <a:rPr lang="en-IN" sz="2400" dirty="0" smtClean="0">
                          <a:solidFill>
                            <a:srgbClr val="FFFFFF"/>
                          </a:solidFill>
                          <a:latin typeface="Calibri" panose="020F0502020204030204" charset="0"/>
                        </a:rPr>
                        <a:t>Account Takeover Using OTP Bypass </a:t>
                      </a:r>
                      <a:r>
                        <a:rPr lang="en-US" sz="1800" dirty="0" smtClean="0">
                          <a:solidFill>
                            <a:srgbClr val="FFFFFF"/>
                          </a:solidFill>
                          <a:latin typeface="Calibri" panose="020F0502020204030204" charset="0"/>
                        </a:rPr>
                        <a:t>(Critical)</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The below mentioned login page allows login via OTP which can be brute forced.</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IN" dirty="0" smtClean="0"/>
                        <a:t>http://13.235.243.213/reset_password/admin.php</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OTP (POST</a:t>
                      </a:r>
                      <a:r>
                        <a:rPr lang="en-US" sz="1800" b="0" baseline="0" dirty="0" smtClean="0">
                          <a:solidFill>
                            <a:schemeClr val="tx1"/>
                          </a:solidFill>
                          <a:latin typeface="Calibri" panose="020F0502020204030204" charset="0"/>
                        </a:rPr>
                        <a:t> parameters)</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27</a:t>
            </a:fld>
            <a:endParaRPr lang="en-IN"/>
          </a:p>
        </p:txBody>
      </p:sp>
    </p:spTree>
    <p:extLst>
      <p:ext uri="{BB962C8B-B14F-4D97-AF65-F5344CB8AC3E}">
        <p14:creationId xmlns:p14="http://schemas.microsoft.com/office/powerpoint/2010/main" val="15151966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1143000"/>
          </a:xfrm>
        </p:spPr>
        <p:txBody>
          <a:bodyPr>
            <a:scene3d>
              <a:camera prst="orthographicFront"/>
              <a:lightRig rig="threePt" dir="t"/>
            </a:scene3d>
          </a:bodyPr>
          <a:lstStyle/>
          <a:p>
            <a:pPr algn="l"/>
            <a:r>
              <a:rPr lang="en-US" dirty="0" smtClean="0">
                <a:solidFill>
                  <a:schemeClr val="tx1"/>
                </a:solidFill>
              </a:rPr>
              <a:t>Observation</a:t>
            </a:r>
            <a:endParaRPr lang="en-US" dirty="0">
              <a:solidFill>
                <a:schemeClr val="tx1"/>
              </a:solidFill>
            </a:endParaRPr>
          </a:p>
        </p:txBody>
      </p:sp>
      <p:sp>
        <p:nvSpPr>
          <p:cNvPr id="3" name="Content Placeholder 2"/>
          <p:cNvSpPr>
            <a:spLocks noGrp="1"/>
          </p:cNvSpPr>
          <p:nvPr>
            <p:ph sz="half" idx="1"/>
          </p:nvPr>
        </p:nvSpPr>
        <p:spPr>
          <a:xfrm>
            <a:off x="499057" y="980728"/>
            <a:ext cx="8145886" cy="864096"/>
          </a:xfrm>
        </p:spPr>
        <p:txBody>
          <a:bodyPr>
            <a:noAutofit/>
          </a:bodyPr>
          <a:lstStyle/>
          <a:p>
            <a:pPr marL="0" indent="0" algn="just">
              <a:buNone/>
            </a:pPr>
            <a:r>
              <a:rPr lang="en-US" dirty="0"/>
              <a:t>When we navigate to admin </a:t>
            </a:r>
            <a:r>
              <a:rPr lang="en-US" dirty="0" smtClean="0"/>
              <a:t>login and the forgot password page in  order to reset the password we are directed to the following URL: '</a:t>
            </a:r>
            <a:r>
              <a:rPr lang="en-IN" dirty="0"/>
              <a:t>http://13.235.243.213/reset_password/admin.php</a:t>
            </a:r>
            <a:r>
              <a:rPr lang="en-US" dirty="0" smtClean="0"/>
              <a:t>',and when we </a:t>
            </a:r>
            <a:r>
              <a:rPr lang="en-US" dirty="0"/>
              <a:t>try to reset the </a:t>
            </a:r>
            <a:r>
              <a:rPr lang="en-US" dirty="0" smtClean="0"/>
              <a:t>password, we </a:t>
            </a:r>
            <a:r>
              <a:rPr lang="en-US" dirty="0"/>
              <a:t>are asked for the three digit OTP as:</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672" t="21491" r="25900" b="16886"/>
          <a:stretch/>
        </p:blipFill>
        <p:spPr bwMode="auto">
          <a:xfrm>
            <a:off x="4139952" y="3357563"/>
            <a:ext cx="4696982" cy="322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28</a:t>
            </a:fld>
            <a:endParaRPr lang="en-IN"/>
          </a:p>
        </p:txBody>
      </p:sp>
    </p:spTree>
    <p:extLst>
      <p:ext uri="{BB962C8B-B14F-4D97-AF65-F5344CB8AC3E}">
        <p14:creationId xmlns:p14="http://schemas.microsoft.com/office/powerpoint/2010/main" val="3821966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330195" y="1168315"/>
            <a:ext cx="8813805" cy="820724"/>
          </a:xfrm>
        </p:spPr>
        <p:txBody>
          <a:bodyPr>
            <a:noAutofit/>
          </a:bodyPr>
          <a:lstStyle/>
          <a:p>
            <a:r>
              <a:rPr lang="en-IN" sz="2400" dirty="0" smtClean="0"/>
              <a:t>Following request will be generated containing OTP parameter.  This has been intercepted in Burp Suite.</a:t>
            </a:r>
            <a:endParaRPr lang="en-IN" sz="2400" b="1" dirty="0" smtClean="0">
              <a:solidFill>
                <a:srgbClr val="FF0000"/>
              </a:solidFill>
            </a:endParaRPr>
          </a:p>
          <a:p>
            <a:endParaRPr lang="en-IN" sz="2400" dirty="0"/>
          </a:p>
        </p:txBody>
      </p:sp>
      <p:sp>
        <p:nvSpPr>
          <p:cNvPr id="9" name="Title 1"/>
          <p:cNvSpPr txBox="1">
            <a:spLocks/>
          </p:cNvSpPr>
          <p:nvPr/>
        </p:nvSpPr>
        <p:spPr>
          <a:xfrm>
            <a:off x="323528" y="0"/>
            <a:ext cx="8229600" cy="1143000"/>
          </a:xfrm>
          <a:prstGeom prst="rect">
            <a:avLst/>
          </a:prstGeom>
        </p:spPr>
        <p:txBody>
          <a:bodyPr vert="horz" lIns="91440" tIns="45720" rIns="91440" bIns="45720" rtlCol="0" anchor="b">
            <a:normAutofit/>
            <a:scene3d>
              <a:camera prst="orthographicFront"/>
              <a:lightRig rig="threePt" dir="t"/>
            </a:scene3d>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4400" b="0" dirty="0"/>
              <a:t>Observation</a:t>
            </a: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344" t="55922" r="32907" b="22149"/>
          <a:stretch/>
        </p:blipFill>
        <p:spPr bwMode="auto">
          <a:xfrm>
            <a:off x="557663" y="2161492"/>
            <a:ext cx="7761330" cy="3067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95936" y="2121556"/>
            <a:ext cx="1152128" cy="604501"/>
          </a:xfrm>
          <a:prstGeom prst="rect">
            <a:avLst/>
          </a:prstGeom>
          <a:noFill/>
          <a:ln w="57150">
            <a:solidFill>
              <a:schemeClr val="accent2">
                <a:lumMod val="75000"/>
              </a:schemeClr>
            </a:solidFill>
          </a:ln>
        </p:spPr>
        <p:txBody>
          <a:bodyPr wrap="square" rtlCol="0">
            <a:spAutoFit/>
          </a:bodyPr>
          <a:lstStyle/>
          <a:p>
            <a:endParaRPr lang="en-IN" dirty="0"/>
          </a:p>
        </p:txBody>
      </p:sp>
      <p:sp>
        <p:nvSpPr>
          <p:cNvPr id="2" name="Slide Number Placeholder 1"/>
          <p:cNvSpPr>
            <a:spLocks noGrp="1"/>
          </p:cNvSpPr>
          <p:nvPr>
            <p:ph type="sldNum" sz="quarter" idx="12"/>
          </p:nvPr>
        </p:nvSpPr>
        <p:spPr/>
        <p:txBody>
          <a:bodyPr/>
          <a:lstStyle/>
          <a:p>
            <a:fld id="{B9FFB285-7699-420F-83FE-0194C95F7214}" type="slidenum">
              <a:rPr lang="en-IN" smtClean="0"/>
              <a:t>29</a:t>
            </a:fld>
            <a:endParaRPr lang="en-IN"/>
          </a:p>
        </p:txBody>
      </p:sp>
    </p:spTree>
    <p:extLst>
      <p:ext uri="{BB962C8B-B14F-4D97-AF65-F5344CB8AC3E}">
        <p14:creationId xmlns:p14="http://schemas.microsoft.com/office/powerpoint/2010/main" val="26412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40568" y="332656"/>
            <a:ext cx="10515600" cy="1325563"/>
          </a:xfrm>
        </p:spPr>
        <p:txBody>
          <a:bodyPr/>
          <a:lstStyle/>
          <a:p>
            <a:r>
              <a:rPr lang="en-IN" dirty="0" smtClean="0"/>
              <a:t>Vulnerability Statistics</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60911121"/>
              </p:ext>
            </p:extLst>
          </p:nvPr>
        </p:nvGraphicFramePr>
        <p:xfrm>
          <a:off x="459557" y="1793154"/>
          <a:ext cx="2419350" cy="1393826"/>
        </p:xfrm>
        <a:graphic>
          <a:graphicData uri="http://schemas.openxmlformats.org/drawingml/2006/table">
            <a:tbl>
              <a:tblPr firstRow="1" bandRow="1">
                <a:tableStyleId>{5C22544A-7EE6-4342-B048-85BDC9FD1C3A}</a:tableStyleId>
              </a:tblPr>
              <a:tblGrid>
                <a:gridCol w="2419350"/>
              </a:tblGrid>
              <a:tr h="696913">
                <a:tc>
                  <a:txBody>
                    <a:bodyPr/>
                    <a:lstStyle/>
                    <a:p>
                      <a:pPr algn="ctr"/>
                      <a:r>
                        <a:rPr lang="en-IN" dirty="0" smtClean="0"/>
                        <a:t>Critical</a:t>
                      </a:r>
                      <a:endParaRPr lang="en-IN" dirty="0"/>
                    </a:p>
                  </a:txBody>
                  <a:tcPr>
                    <a:solidFill>
                      <a:srgbClr val="C00000"/>
                    </a:solidFill>
                  </a:tcPr>
                </a:tc>
              </a:tr>
              <a:tr h="696913">
                <a:tc>
                  <a:txBody>
                    <a:bodyPr/>
                    <a:lstStyle/>
                    <a:p>
                      <a:pPr algn="ctr"/>
                      <a:r>
                        <a:rPr lang="en-IN" dirty="0" smtClean="0"/>
                        <a:t>8</a:t>
                      </a:r>
                      <a:endParaRPr lang="en-IN" dirty="0"/>
                    </a:p>
                  </a:txBody>
                  <a:tcPr/>
                </a:tc>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2634507311"/>
              </p:ext>
            </p:extLst>
          </p:nvPr>
        </p:nvGraphicFramePr>
        <p:xfrm>
          <a:off x="3507557" y="1793154"/>
          <a:ext cx="2419350" cy="1393826"/>
        </p:xfrm>
        <a:graphic>
          <a:graphicData uri="http://schemas.openxmlformats.org/drawingml/2006/table">
            <a:tbl>
              <a:tblPr firstRow="1" bandRow="1">
                <a:tableStyleId>{5C22544A-7EE6-4342-B048-85BDC9FD1C3A}</a:tableStyleId>
              </a:tblPr>
              <a:tblGrid>
                <a:gridCol w="2419350"/>
              </a:tblGrid>
              <a:tr h="696913">
                <a:tc>
                  <a:txBody>
                    <a:bodyPr/>
                    <a:lstStyle/>
                    <a:p>
                      <a:pPr algn="ctr"/>
                      <a:r>
                        <a:rPr lang="en-IN" dirty="0" smtClean="0"/>
                        <a:t>Severe</a:t>
                      </a:r>
                      <a:endParaRPr lang="en-IN" dirty="0"/>
                    </a:p>
                  </a:txBody>
                  <a:tcPr>
                    <a:solidFill>
                      <a:srgbClr val="FF9900"/>
                    </a:solidFill>
                  </a:tcPr>
                </a:tc>
              </a:tr>
              <a:tr h="696913">
                <a:tc>
                  <a:txBody>
                    <a:bodyPr/>
                    <a:lstStyle/>
                    <a:p>
                      <a:pPr algn="ctr"/>
                      <a:r>
                        <a:rPr lang="en-IN" dirty="0" smtClean="0"/>
                        <a:t>9</a:t>
                      </a:r>
                      <a:endParaRPr lang="en-IN" dirty="0"/>
                    </a:p>
                  </a:txBody>
                  <a:tcPr/>
                </a:tc>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936523667"/>
              </p:ext>
            </p:extLst>
          </p:nvPr>
        </p:nvGraphicFramePr>
        <p:xfrm>
          <a:off x="6555557" y="1793154"/>
          <a:ext cx="2419350" cy="1393826"/>
        </p:xfrm>
        <a:graphic>
          <a:graphicData uri="http://schemas.openxmlformats.org/drawingml/2006/table">
            <a:tbl>
              <a:tblPr firstRow="1" bandRow="1">
                <a:tableStyleId>{5C22544A-7EE6-4342-B048-85BDC9FD1C3A}</a:tableStyleId>
              </a:tblPr>
              <a:tblGrid>
                <a:gridCol w="2419350"/>
              </a:tblGrid>
              <a:tr h="696913">
                <a:tc>
                  <a:txBody>
                    <a:bodyPr/>
                    <a:lstStyle/>
                    <a:p>
                      <a:pPr algn="ctr"/>
                      <a:r>
                        <a:rPr lang="en-IN" dirty="0" smtClean="0">
                          <a:solidFill>
                            <a:schemeClr val="tx1"/>
                          </a:solidFill>
                        </a:rPr>
                        <a:t>Moderate</a:t>
                      </a:r>
                      <a:endParaRPr lang="en-IN" dirty="0">
                        <a:solidFill>
                          <a:schemeClr val="tx1"/>
                        </a:solidFill>
                      </a:endParaRPr>
                    </a:p>
                  </a:txBody>
                  <a:tcPr>
                    <a:solidFill>
                      <a:srgbClr val="FFFF00"/>
                    </a:solidFill>
                  </a:tcPr>
                </a:tc>
              </a:tr>
              <a:tr h="696913">
                <a:tc>
                  <a:txBody>
                    <a:bodyPr/>
                    <a:lstStyle/>
                    <a:p>
                      <a:pPr algn="ctr"/>
                      <a:r>
                        <a:rPr lang="en-IN" dirty="0" smtClean="0"/>
                        <a:t>4</a:t>
                      </a:r>
                      <a:endParaRPr lang="en-IN" dirty="0"/>
                    </a:p>
                  </a:txBody>
                  <a:tcPr/>
                </a:tc>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365690191"/>
              </p:ext>
            </p:extLst>
          </p:nvPr>
        </p:nvGraphicFramePr>
        <p:xfrm>
          <a:off x="3507557" y="3945804"/>
          <a:ext cx="2419350" cy="1393826"/>
        </p:xfrm>
        <a:graphic>
          <a:graphicData uri="http://schemas.openxmlformats.org/drawingml/2006/table">
            <a:tbl>
              <a:tblPr firstRow="1" bandRow="1">
                <a:tableStyleId>{5C22544A-7EE6-4342-B048-85BDC9FD1C3A}</a:tableStyleId>
              </a:tblPr>
              <a:tblGrid>
                <a:gridCol w="2419350"/>
              </a:tblGrid>
              <a:tr h="696913">
                <a:tc>
                  <a:txBody>
                    <a:bodyPr/>
                    <a:lstStyle/>
                    <a:p>
                      <a:pPr algn="ctr"/>
                      <a:r>
                        <a:rPr lang="en-IN" dirty="0" smtClean="0"/>
                        <a:t>Low</a:t>
                      </a:r>
                      <a:endParaRPr lang="en-IN" dirty="0"/>
                    </a:p>
                  </a:txBody>
                  <a:tcPr>
                    <a:solidFill>
                      <a:srgbClr val="92D050"/>
                    </a:solidFill>
                  </a:tcPr>
                </a:tc>
              </a:tr>
              <a:tr h="696913">
                <a:tc>
                  <a:txBody>
                    <a:bodyPr/>
                    <a:lstStyle/>
                    <a:p>
                      <a:pPr algn="ctr"/>
                      <a:r>
                        <a:rPr lang="en-IN" dirty="0" smtClean="0"/>
                        <a:t>4</a:t>
                      </a:r>
                      <a:endParaRPr lang="en-IN" dirty="0"/>
                    </a:p>
                  </a:txBody>
                  <a:tcPr/>
                </a:tc>
              </a:tr>
            </a:tbl>
          </a:graphicData>
        </a:graphic>
      </p:graphicFrame>
      <p:sp>
        <p:nvSpPr>
          <p:cNvPr id="2" name="Slide Number Placeholder 1"/>
          <p:cNvSpPr>
            <a:spLocks noGrp="1"/>
          </p:cNvSpPr>
          <p:nvPr>
            <p:ph type="sldNum" sz="quarter" idx="12"/>
          </p:nvPr>
        </p:nvSpPr>
        <p:spPr/>
        <p:txBody>
          <a:bodyPr/>
          <a:lstStyle/>
          <a:p>
            <a:fld id="{B9FFB285-7699-420F-83FE-0194C95F7214}" type="slidenum">
              <a:rPr lang="en-IN" smtClean="0"/>
              <a:t>3</a:t>
            </a:fld>
            <a:endParaRPr lang="en-IN"/>
          </a:p>
        </p:txBody>
      </p:sp>
    </p:spTree>
    <p:extLst>
      <p:ext uri="{BB962C8B-B14F-4D97-AF65-F5344CB8AC3E}">
        <p14:creationId xmlns:p14="http://schemas.microsoft.com/office/powerpoint/2010/main" val="934240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2454" y="-195580"/>
            <a:ext cx="7886700" cy="1325563"/>
          </a:xfrm>
        </p:spPr>
        <p:txBody>
          <a:bodyPr>
            <a:normAutofit/>
            <a:scene3d>
              <a:camera prst="orthographicFront"/>
              <a:lightRig rig="threePt" dir="t"/>
            </a:scene3d>
          </a:bodyPr>
          <a:lstStyle/>
          <a:p>
            <a:pPr algn="l"/>
            <a:r>
              <a:rPr lang="en-IN" sz="4800" dirty="0"/>
              <a:t>Observation</a:t>
            </a:r>
          </a:p>
        </p:txBody>
      </p:sp>
      <p:sp>
        <p:nvSpPr>
          <p:cNvPr id="6" name="Text Box 5"/>
          <p:cNvSpPr txBox="1"/>
          <p:nvPr/>
        </p:nvSpPr>
        <p:spPr>
          <a:xfrm>
            <a:off x="454581" y="809417"/>
            <a:ext cx="8377714" cy="1323439"/>
          </a:xfrm>
          <a:prstGeom prst="rect">
            <a:avLst/>
          </a:prstGeom>
          <a:noFill/>
        </p:spPr>
        <p:txBody>
          <a:bodyPr wrap="square" rtlCol="0" anchor="t">
            <a:spAutoFit/>
          </a:bodyPr>
          <a:lstStyle/>
          <a:p>
            <a:pPr algn="just"/>
            <a:r>
              <a:rPr lang="en-IN" sz="2000" dirty="0" smtClean="0">
                <a:sym typeface="+mn-ea"/>
              </a:rPr>
              <a:t>We shoot the request with all possible combinations of </a:t>
            </a:r>
            <a:r>
              <a:rPr lang="en-US" altLang="en-IN" sz="2000" dirty="0" smtClean="0">
                <a:sym typeface="+mn-ea"/>
              </a:rPr>
              <a:t>3</a:t>
            </a:r>
            <a:r>
              <a:rPr lang="en-IN" sz="2000" dirty="0" smtClean="0">
                <a:sym typeface="+mn-ea"/>
              </a:rPr>
              <a:t> Digit OTPs and upon a successful hit, we get a response containing </a:t>
            </a:r>
            <a:r>
              <a:rPr lang="en-US" altLang="en-IN" sz="2000" dirty="0" smtClean="0">
                <a:sym typeface="+mn-ea"/>
              </a:rPr>
              <a:t>“Enter New Admin Password”</a:t>
            </a:r>
            <a:r>
              <a:rPr lang="en-IN" sz="2000" dirty="0" smtClean="0">
                <a:sym typeface="+mn-ea"/>
              </a:rPr>
              <a:t>. We can use the same OTP then to login. This is done in the intruder mode of the Burp Suite software. </a:t>
            </a:r>
            <a:endParaRPr lang="en-US" sz="2000" dirty="0"/>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715" r="20228" b="34430"/>
          <a:stretch/>
        </p:blipFill>
        <p:spPr bwMode="auto">
          <a:xfrm>
            <a:off x="2691789" y="2132856"/>
            <a:ext cx="6085691" cy="448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30</a:t>
            </a:fld>
            <a:endParaRPr lang="en-IN"/>
          </a:p>
        </p:txBody>
      </p:sp>
    </p:spTree>
    <p:extLst>
      <p:ext uri="{BB962C8B-B14F-4D97-AF65-F5344CB8AC3E}">
        <p14:creationId xmlns:p14="http://schemas.microsoft.com/office/powerpoint/2010/main" val="17330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gn="l"/>
            <a:r>
              <a:rPr lang="en-US" sz="4800" dirty="0"/>
              <a:t>Business </a:t>
            </a:r>
            <a:r>
              <a:rPr lang="en-US" sz="4800" dirty="0" smtClean="0"/>
              <a:t>Impact: Extremely </a:t>
            </a:r>
            <a:r>
              <a:rPr lang="en-US" sz="4800" dirty="0"/>
              <a:t>High</a:t>
            </a:r>
          </a:p>
        </p:txBody>
      </p:sp>
      <p:sp>
        <p:nvSpPr>
          <p:cNvPr id="3" name="Content Placeholder 2"/>
          <p:cNvSpPr>
            <a:spLocks noGrp="1"/>
          </p:cNvSpPr>
          <p:nvPr>
            <p:ph idx="1"/>
          </p:nvPr>
        </p:nvSpPr>
        <p:spPr>
          <a:xfrm>
            <a:off x="628650" y="1383030"/>
            <a:ext cx="7886700" cy="4566250"/>
          </a:xfrm>
        </p:spPr>
        <p:txBody>
          <a:bodyPr>
            <a:noAutofit/>
          </a:bodyPr>
          <a:lstStyle/>
          <a:p>
            <a:pPr algn="just"/>
            <a:r>
              <a:rPr lang="en-US" sz="2800" dirty="0">
                <a:solidFill>
                  <a:schemeClr val="tx1"/>
                </a:solidFill>
                <a:uFillTx/>
              </a:rPr>
              <a:t>After logging in as </a:t>
            </a:r>
            <a:r>
              <a:rPr lang="en-US" sz="2800" dirty="0" smtClean="0">
                <a:solidFill>
                  <a:schemeClr val="tx1"/>
                </a:solidFill>
                <a:uFillTx/>
              </a:rPr>
              <a:t> the admin , the </a:t>
            </a:r>
            <a:r>
              <a:rPr lang="en-US" sz="2800" dirty="0">
                <a:solidFill>
                  <a:schemeClr val="tx1"/>
                </a:solidFill>
                <a:uFillTx/>
              </a:rPr>
              <a:t>attacker gets almost all the control of the website business.</a:t>
            </a:r>
          </a:p>
          <a:p>
            <a:pPr algn="just"/>
            <a:r>
              <a:rPr lang="en-US" sz="2800" dirty="0">
                <a:solidFill>
                  <a:schemeClr val="tx1"/>
                </a:solidFill>
                <a:uFillTx/>
              </a:rPr>
              <a:t>Right from changing the seller details with their corresponding product to adding false </a:t>
            </a:r>
            <a:r>
              <a:rPr lang="en-US" sz="2800" dirty="0" smtClean="0">
                <a:solidFill>
                  <a:schemeClr val="tx1"/>
                </a:solidFill>
                <a:uFillTx/>
              </a:rPr>
              <a:t>products.</a:t>
            </a:r>
          </a:p>
          <a:p>
            <a:pPr algn="just"/>
            <a:r>
              <a:rPr lang="en-US" sz="2800" dirty="0" smtClean="0">
                <a:solidFill>
                  <a:schemeClr val="tx1"/>
                </a:solidFill>
                <a:uFillTx/>
              </a:rPr>
              <a:t>They </a:t>
            </a:r>
            <a:r>
              <a:rPr lang="en-US" sz="2800" dirty="0">
                <a:solidFill>
                  <a:schemeClr val="tx1"/>
                </a:solidFill>
                <a:uFillTx/>
              </a:rPr>
              <a:t>can make customers pay for false products and this may have a great business impact and hamper the privacy too. </a:t>
            </a:r>
          </a:p>
          <a:p>
            <a:pPr algn="just"/>
            <a:r>
              <a:rPr lang="en-US" sz="2800" dirty="0">
                <a:solidFill>
                  <a:schemeClr val="tx1"/>
                </a:solidFill>
                <a:uFillTx/>
              </a:rPr>
              <a:t>Also ,</a:t>
            </a:r>
            <a:r>
              <a:rPr lang="en-US" sz="2800" dirty="0" smtClean="0">
                <a:solidFill>
                  <a:schemeClr val="tx1"/>
                </a:solidFill>
                <a:uFillTx/>
              </a:rPr>
              <a:t>changing the </a:t>
            </a:r>
            <a:r>
              <a:rPr lang="en-US" sz="2800" dirty="0">
                <a:solidFill>
                  <a:schemeClr val="tx1"/>
                </a:solidFill>
                <a:uFillTx/>
              </a:rPr>
              <a:t>cost of products can cause severe financial loss to the owner .</a:t>
            </a:r>
          </a:p>
          <a:p>
            <a:pPr marL="0" indent="0" algn="just">
              <a:buNone/>
            </a:pPr>
            <a:endParaRPr lang="en-US" sz="2800" dirty="0">
              <a:solidFill>
                <a:schemeClr val="tx1"/>
              </a:solidFill>
              <a:uFillTx/>
            </a:endParaRPr>
          </a:p>
        </p:txBody>
      </p:sp>
      <p:sp>
        <p:nvSpPr>
          <p:cNvPr id="4" name="Slide Number Placeholder 3"/>
          <p:cNvSpPr>
            <a:spLocks noGrp="1"/>
          </p:cNvSpPr>
          <p:nvPr>
            <p:ph type="sldNum" sz="quarter" idx="12"/>
          </p:nvPr>
        </p:nvSpPr>
        <p:spPr/>
        <p:txBody>
          <a:bodyPr/>
          <a:lstStyle/>
          <a:p>
            <a:fld id="{B9FFB285-7699-420F-83FE-0194C95F7214}" type="slidenum">
              <a:rPr lang="en-IN" smtClean="0"/>
              <a:t>31</a:t>
            </a:fld>
            <a:endParaRPr lang="en-IN"/>
          </a:p>
        </p:txBody>
      </p:sp>
    </p:spTree>
    <p:extLst>
      <p:ext uri="{BB962C8B-B14F-4D97-AF65-F5344CB8AC3E}">
        <p14:creationId xmlns:p14="http://schemas.microsoft.com/office/powerpoint/2010/main" val="83189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lnSpc>
                <a:spcPct val="90000"/>
              </a:lnSpc>
            </a:pPr>
            <a:r>
              <a:rPr lang="en-US" sz="4800" dirty="0" smtClean="0"/>
              <a:t>Recommendations</a:t>
            </a:r>
            <a:endParaRPr lang="en-US" sz="4800" dirty="0"/>
          </a:p>
        </p:txBody>
      </p:sp>
      <p:sp>
        <p:nvSpPr>
          <p:cNvPr id="4" name="Text Box 3"/>
          <p:cNvSpPr txBox="1"/>
          <p:nvPr/>
        </p:nvSpPr>
        <p:spPr>
          <a:xfrm>
            <a:off x="476087" y="1556792"/>
            <a:ext cx="8191821" cy="4154984"/>
          </a:xfrm>
          <a:prstGeom prst="rect">
            <a:avLst/>
          </a:prstGeom>
          <a:noFill/>
        </p:spPr>
        <p:txBody>
          <a:bodyPr wrap="square" rtlCol="0">
            <a:spAutoFit/>
          </a:bodyPr>
          <a:lstStyle/>
          <a:p>
            <a:pPr algn="just"/>
            <a:r>
              <a:rPr lang="en-US" sz="2400" dirty="0"/>
              <a:t>1)The length of the OTP should be </a:t>
            </a:r>
            <a:r>
              <a:rPr lang="en-US" sz="2400" dirty="0" smtClean="0"/>
              <a:t>increased to at least 6 digits. This  will make brute forcing very impractical and difficult. </a:t>
            </a:r>
            <a:endParaRPr lang="en-US" sz="2400" dirty="0"/>
          </a:p>
          <a:p>
            <a:pPr algn="just"/>
            <a:endParaRPr lang="en-US" sz="2400" dirty="0"/>
          </a:p>
          <a:p>
            <a:pPr algn="just"/>
            <a:r>
              <a:rPr lang="en-US" sz="2400" dirty="0"/>
              <a:t>2)There should be at least two-step verification before </a:t>
            </a:r>
            <a:r>
              <a:rPr lang="en-US" sz="2400" dirty="0" smtClean="0"/>
              <a:t>resetting the  </a:t>
            </a:r>
            <a:r>
              <a:rPr lang="en-US" sz="2400" dirty="0"/>
              <a:t>password.</a:t>
            </a:r>
          </a:p>
          <a:p>
            <a:pPr algn="just"/>
            <a:endParaRPr lang="en-US" sz="2400" dirty="0"/>
          </a:p>
          <a:p>
            <a:pPr algn="just"/>
            <a:r>
              <a:rPr lang="en-US" sz="2400" dirty="0"/>
              <a:t>3</a:t>
            </a:r>
            <a:r>
              <a:rPr lang="en-US" sz="2400" dirty="0" smtClean="0"/>
              <a:t>) </a:t>
            </a:r>
            <a:r>
              <a:rPr lang="en-US" sz="2400" dirty="0" err="1" smtClean="0"/>
              <a:t>Captcha</a:t>
            </a:r>
            <a:r>
              <a:rPr lang="en-US" sz="2400" dirty="0" smtClean="0"/>
              <a:t> </a:t>
            </a:r>
            <a:r>
              <a:rPr lang="en-US" sz="2400" dirty="0"/>
              <a:t>can </a:t>
            </a:r>
            <a:r>
              <a:rPr lang="en-US" sz="2400" dirty="0" smtClean="0"/>
              <a:t>also be </a:t>
            </a:r>
            <a:r>
              <a:rPr lang="en-US" sz="2400" dirty="0"/>
              <a:t>used to protect from </a:t>
            </a:r>
            <a:r>
              <a:rPr lang="en-US" sz="2400" dirty="0" smtClean="0"/>
              <a:t>brute forcing.</a:t>
            </a:r>
            <a:endParaRPr lang="en-US" sz="2400" dirty="0"/>
          </a:p>
          <a:p>
            <a:pPr algn="just"/>
            <a:endParaRPr lang="en-US" sz="2400" dirty="0"/>
          </a:p>
          <a:p>
            <a:pPr algn="just"/>
            <a:r>
              <a:rPr lang="en-US" sz="2400" dirty="0"/>
              <a:t>4)Number of </a:t>
            </a:r>
            <a:r>
              <a:rPr lang="en-US" sz="2400" dirty="0" smtClean="0"/>
              <a:t>attempts should be made limited.</a:t>
            </a:r>
            <a:endParaRPr lang="en-US" sz="2400" dirty="0"/>
          </a:p>
          <a:p>
            <a:pPr algn="just"/>
            <a:endParaRPr lang="en-US" sz="2400" dirty="0"/>
          </a:p>
          <a:p>
            <a:pPr algn="just"/>
            <a:endParaRPr lang="en-US" sz="2400" dirty="0"/>
          </a:p>
        </p:txBody>
      </p:sp>
      <p:sp>
        <p:nvSpPr>
          <p:cNvPr id="3" name="Slide Number Placeholder 2"/>
          <p:cNvSpPr>
            <a:spLocks noGrp="1"/>
          </p:cNvSpPr>
          <p:nvPr>
            <p:ph type="sldNum" sz="quarter" idx="12"/>
          </p:nvPr>
        </p:nvSpPr>
        <p:spPr/>
        <p:txBody>
          <a:bodyPr/>
          <a:lstStyle/>
          <a:p>
            <a:fld id="{B9FFB285-7699-420F-83FE-0194C95F7214}" type="slidenum">
              <a:rPr lang="en-IN" smtClean="0"/>
              <a:t>32</a:t>
            </a:fld>
            <a:endParaRPr lang="en-IN"/>
          </a:p>
        </p:txBody>
      </p:sp>
    </p:spTree>
    <p:extLst>
      <p:ext uri="{BB962C8B-B14F-4D97-AF65-F5344CB8AC3E}">
        <p14:creationId xmlns:p14="http://schemas.microsoft.com/office/powerpoint/2010/main" val="136216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481488" y="47667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References</a:t>
            </a:r>
            <a:endParaRPr lang="en-US" sz="4800" dirty="0"/>
          </a:p>
        </p:txBody>
      </p:sp>
      <p:sp>
        <p:nvSpPr>
          <p:cNvPr id="5" name="Text Box 5"/>
          <p:cNvSpPr txBox="1"/>
          <p:nvPr/>
        </p:nvSpPr>
        <p:spPr>
          <a:xfrm>
            <a:off x="481488" y="1651421"/>
            <a:ext cx="7446645" cy="1938992"/>
          </a:xfrm>
          <a:prstGeom prst="rect">
            <a:avLst/>
          </a:prstGeom>
          <a:noFill/>
        </p:spPr>
        <p:txBody>
          <a:bodyPr wrap="square" rtlCol="0">
            <a:spAutoFit/>
          </a:bodyPr>
          <a:lstStyle/>
          <a:p>
            <a:r>
              <a:rPr lang="en-US" sz="2400" i="1" dirty="0"/>
              <a:t>1)https://www.cloudways.com/blog/what-is-brute-force-attack/</a:t>
            </a:r>
          </a:p>
          <a:p>
            <a:endParaRPr lang="en-US" sz="2400" i="1" dirty="0"/>
          </a:p>
          <a:p>
            <a:r>
              <a:rPr lang="en-US" sz="2400" i="1" dirty="0"/>
              <a:t>2)https://www.owasp.org/index.php/Blocking_Brute_Force_Attacks</a:t>
            </a:r>
          </a:p>
        </p:txBody>
      </p:sp>
      <p:sp>
        <p:nvSpPr>
          <p:cNvPr id="2" name="Slide Number Placeholder 1"/>
          <p:cNvSpPr>
            <a:spLocks noGrp="1"/>
          </p:cNvSpPr>
          <p:nvPr>
            <p:ph type="sldNum" sz="quarter" idx="12"/>
          </p:nvPr>
        </p:nvSpPr>
        <p:spPr/>
        <p:txBody>
          <a:bodyPr/>
          <a:lstStyle/>
          <a:p>
            <a:fld id="{B9FFB285-7699-420F-83FE-0194C95F7214}" type="slidenum">
              <a:rPr lang="en-IN" smtClean="0"/>
              <a:t>33</a:t>
            </a:fld>
            <a:endParaRPr lang="en-IN"/>
          </a:p>
        </p:txBody>
      </p:sp>
    </p:spTree>
    <p:extLst>
      <p:ext uri="{BB962C8B-B14F-4D97-AF65-F5344CB8AC3E}">
        <p14:creationId xmlns:p14="http://schemas.microsoft.com/office/powerpoint/2010/main" val="3187480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70186"/>
          </a:xfrm>
        </p:spPr>
        <p:txBody>
          <a:bodyPr>
            <a:noAutofit/>
          </a:bodyPr>
          <a:lstStyle/>
          <a:p>
            <a:r>
              <a:rPr lang="en-US" sz="4800" dirty="0"/>
              <a:t>5</a:t>
            </a:r>
            <a:r>
              <a:rPr lang="en-US" sz="4800" dirty="0" smtClean="0"/>
              <a:t>) Unauthorized </a:t>
            </a:r>
            <a:r>
              <a:rPr lang="en-US" sz="4800" dirty="0"/>
              <a:t>access to customer details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28445287"/>
              </p:ext>
            </p:extLst>
          </p:nvPr>
        </p:nvGraphicFramePr>
        <p:xfrm>
          <a:off x="628650" y="1825626"/>
          <a:ext cx="7886701" cy="4450518"/>
        </p:xfrm>
        <a:graphic>
          <a:graphicData uri="http://schemas.openxmlformats.org/drawingml/2006/table">
            <a:tbl>
              <a:tblPr firstRow="1" bandRow="1">
                <a:tableStyleId>{5C22544A-7EE6-4342-B048-85BDC9FD1C3A}</a:tableStyleId>
              </a:tblPr>
              <a:tblGrid>
                <a:gridCol w="1374458"/>
                <a:gridCol w="6512243"/>
              </a:tblGrid>
              <a:tr h="527050">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22295">
                <a:tc>
                  <a:txBody>
                    <a:bodyPr/>
                    <a:lstStyle/>
                    <a:p>
                      <a:pPr algn="ctr"/>
                      <a:r>
                        <a:rPr lang="en-US" sz="2400" dirty="0">
                          <a:solidFill>
                            <a:srgbClr val="FFFFFF"/>
                          </a:solidFill>
                          <a:latin typeface="Calibri" panose="020F0502020204030204" charset="0"/>
                        </a:rPr>
                        <a:t>Unauthorised access to customer details</a:t>
                      </a:r>
                    </a:p>
                    <a:p>
                      <a:pPr algn="ctr"/>
                      <a:r>
                        <a:rPr lang="en-US" sz="1800" dirty="0">
                          <a:solidFill>
                            <a:srgbClr val="FFFFFF"/>
                          </a:solidFill>
                          <a:latin typeface="Calibri" panose="020F0502020204030204" charset="0"/>
                        </a:rPr>
                        <a:t>(Critical)</a:t>
                      </a: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Below mentioned URL is vulnerable to IDOR(Displaying customer details)</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IN" dirty="0" smtClean="0"/>
                        <a:t>http://13.233.233.143/profile/14/edit/</a:t>
                      </a:r>
                    </a:p>
                    <a:p>
                      <a:pPr marL="285750" indent="-285750">
                        <a:buFont typeface="Arial" panose="020B0604020202020204" pitchFamily="34" charset="0"/>
                        <a:buChar char="•"/>
                      </a:pPr>
                      <a:r>
                        <a:rPr lang="en-IN" dirty="0" smtClean="0"/>
                        <a:t>http://13.233.233.143/orders/orders.php?customer=14</a:t>
                      </a: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user_id(POST parameter)</a:t>
                      </a:r>
                    </a:p>
                    <a:p>
                      <a:pPr marL="285750" indent="-285750">
                        <a:buFont typeface="Arial" panose="020B0604020202020204" pitchFamily="34" charset="0"/>
                        <a:buChar char="•"/>
                      </a:pPr>
                      <a:r>
                        <a:rPr lang="en-US" sz="1800" b="0" dirty="0" smtClean="0">
                          <a:solidFill>
                            <a:schemeClr val="tx1"/>
                          </a:solidFill>
                          <a:latin typeface="Calibri" panose="020F0502020204030204" charset="0"/>
                        </a:rPr>
                        <a:t>customer(GET parameter)</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Payload: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800" b="0" dirty="0" smtClean="0">
                          <a:solidFill>
                            <a:schemeClr val="tx1"/>
                          </a:solidFill>
                          <a:uFillTx/>
                          <a:latin typeface="Calibri" panose="020F0502020204030204" charset="0"/>
                        </a:rPr>
                        <a:t>Changing user_id from 16 to 14 in the URL itself</a:t>
                      </a:r>
                      <a:endParaRPr lang="en-US" sz="1800" b="0" dirty="0" smtClean="0">
                        <a:solidFill>
                          <a:schemeClr val="tx1"/>
                        </a:solidFill>
                        <a:latin typeface="Calibri" panose="020F0502020204030204" charset="0"/>
                      </a:endParaRPr>
                    </a:p>
                    <a:p>
                      <a:pPr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34</a:t>
            </a:fld>
            <a:endParaRPr lang="en-IN"/>
          </a:p>
        </p:txBody>
      </p:sp>
    </p:spTree>
    <p:extLst>
      <p:ext uri="{BB962C8B-B14F-4D97-AF65-F5344CB8AC3E}">
        <p14:creationId xmlns:p14="http://schemas.microsoft.com/office/powerpoint/2010/main" val="1582557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0"/>
            <a:fld id="{86CB4B4D-7CA3-9044-876B-883B54F8677D}" type="slidenum">
              <a:rPr lang="uk-UA" smtClean="0"/>
              <a:t>35</a:t>
            </a:fld>
            <a:endParaRPr lang="uk-UA"/>
          </a:p>
        </p:txBody>
      </p:sp>
      <p:sp>
        <p:nvSpPr>
          <p:cNvPr id="3" name="Title 2"/>
          <p:cNvSpPr>
            <a:spLocks noGrp="1"/>
          </p:cNvSpPr>
          <p:nvPr>
            <p:ph type="title"/>
          </p:nvPr>
        </p:nvSpPr>
        <p:spPr>
          <a:xfrm>
            <a:off x="628651" y="-243408"/>
            <a:ext cx="7886700" cy="1325563"/>
          </a:xfrm>
        </p:spPr>
        <p:txBody>
          <a:bodyPr>
            <a:scene3d>
              <a:camera prst="orthographicFront"/>
              <a:lightRig rig="soft" dir="t">
                <a:rot lat="0" lon="0" rev="15600000"/>
              </a:lightRig>
            </a:scene3d>
            <a:sp3d extrusionH="57150" prstMaterial="softEdge">
              <a:bevelT w="25400" h="38100"/>
            </a:sp3d>
          </a:bodyPr>
          <a:lstStyle/>
          <a:p>
            <a:pPr algn="l"/>
            <a:r>
              <a:rPr lang="en-US" altLang="en-IN" sz="4800" dirty="0" smtClean="0"/>
              <a:t>Observation</a:t>
            </a:r>
            <a:endParaRPr lang="en-US" altLang="en-IN" u="sng" dirty="0">
              <a:solidFill>
                <a:schemeClr val="accent4"/>
              </a:solidFill>
              <a:effectLst/>
            </a:endParaRPr>
          </a:p>
        </p:txBody>
      </p:sp>
      <p:sp>
        <p:nvSpPr>
          <p:cNvPr id="2" name="Text Box 1"/>
          <p:cNvSpPr txBox="1"/>
          <p:nvPr/>
        </p:nvSpPr>
        <p:spPr>
          <a:xfrm>
            <a:off x="628651" y="764704"/>
            <a:ext cx="8005286" cy="1200329"/>
          </a:xfrm>
          <a:prstGeom prst="rect">
            <a:avLst/>
          </a:prstGeom>
          <a:noFill/>
        </p:spPr>
        <p:txBody>
          <a:bodyPr wrap="square" rtlCol="0">
            <a:spAutoFit/>
          </a:bodyPr>
          <a:lstStyle/>
          <a:p>
            <a:pPr algn="just"/>
            <a:r>
              <a:rPr lang="en-US" sz="2400" dirty="0" smtClean="0"/>
              <a:t>In the URL  a get parameter was noticed. The user id parameter was changed to 14 from 16 and the profile details of another user were visible. </a:t>
            </a:r>
            <a:endParaRPr lang="en-US" sz="2400"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61" t="4825" r="33642" b="22148"/>
          <a:stretch/>
        </p:blipFill>
        <p:spPr bwMode="auto">
          <a:xfrm>
            <a:off x="1835126" y="1951661"/>
            <a:ext cx="5977234" cy="46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196408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04" y="0"/>
            <a:ext cx="8229600" cy="1143000"/>
          </a:xfrm>
        </p:spPr>
        <p:txBody>
          <a:bodyPr>
            <a:normAutofit/>
          </a:bodyPr>
          <a:lstStyle/>
          <a:p>
            <a:pPr algn="l"/>
            <a:r>
              <a:rPr lang="en-US" sz="4800" dirty="0"/>
              <a:t>Proof Of </a:t>
            </a:r>
            <a:r>
              <a:rPr lang="en-US" sz="4800" dirty="0" smtClean="0"/>
              <a:t>Concept</a:t>
            </a:r>
            <a:endParaRPr lang="en-US" sz="4800" dirty="0"/>
          </a:p>
        </p:txBody>
      </p:sp>
      <p:sp>
        <p:nvSpPr>
          <p:cNvPr id="3" name="Content Placeholder 2"/>
          <p:cNvSpPr>
            <a:spLocks noGrp="1"/>
          </p:cNvSpPr>
          <p:nvPr>
            <p:ph sz="half" idx="1"/>
          </p:nvPr>
        </p:nvSpPr>
        <p:spPr>
          <a:xfrm>
            <a:off x="394966" y="836712"/>
            <a:ext cx="8496944" cy="607695"/>
          </a:xfrm>
        </p:spPr>
        <p:txBody>
          <a:bodyPr>
            <a:noAutofit/>
          </a:bodyPr>
          <a:lstStyle/>
          <a:p>
            <a:pPr marL="0" indent="0" algn="just">
              <a:buNone/>
            </a:pPr>
            <a:r>
              <a:rPr lang="en-US" sz="2400" dirty="0" smtClean="0"/>
              <a:t>A similar case is seen in the my orders tab, by changing the get parameter we can easily retrieve order details of another customer. The get parameter in this case is customer. </a:t>
            </a:r>
            <a:endParaRPr lang="en-US" sz="2400" dirty="0"/>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65" t="4386" r="23311" b="20394"/>
          <a:stretch/>
        </p:blipFill>
        <p:spPr bwMode="auto">
          <a:xfrm>
            <a:off x="1403648" y="1988840"/>
            <a:ext cx="6847293" cy="4706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468361" y="2020180"/>
            <a:ext cx="1151558" cy="369332"/>
          </a:xfrm>
          <a:prstGeom prst="rect">
            <a:avLst/>
          </a:prstGeom>
          <a:noFill/>
          <a:ln w="57150">
            <a:solidFill>
              <a:srgbClr val="C00000"/>
            </a:solidFill>
          </a:ln>
        </p:spPr>
        <p:txBody>
          <a:bodyPr wrap="square" rtlCol="0">
            <a:spAutoFit/>
          </a:bodyPr>
          <a:lstStyle/>
          <a:p>
            <a:endParaRPr lang="en-IN" dirty="0"/>
          </a:p>
        </p:txBody>
      </p:sp>
      <p:sp>
        <p:nvSpPr>
          <p:cNvPr id="4" name="Slide Number Placeholder 3"/>
          <p:cNvSpPr>
            <a:spLocks noGrp="1"/>
          </p:cNvSpPr>
          <p:nvPr>
            <p:ph type="sldNum" sz="quarter" idx="12"/>
          </p:nvPr>
        </p:nvSpPr>
        <p:spPr/>
        <p:txBody>
          <a:bodyPr/>
          <a:lstStyle/>
          <a:p>
            <a:fld id="{B9FFB285-7699-420F-83FE-0194C95F7214}" type="slidenum">
              <a:rPr lang="en-IN" smtClean="0"/>
              <a:t>36</a:t>
            </a:fld>
            <a:endParaRPr lang="en-IN"/>
          </a:p>
        </p:txBody>
      </p:sp>
    </p:spTree>
    <p:extLst>
      <p:ext uri="{BB962C8B-B14F-4D97-AF65-F5344CB8AC3E}">
        <p14:creationId xmlns:p14="http://schemas.microsoft.com/office/powerpoint/2010/main" val="26643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t>Business Impact(High</a:t>
            </a:r>
            <a:r>
              <a:rPr lang="en-US" sz="4800" dirty="0" smtClean="0"/>
              <a:t>)</a:t>
            </a:r>
            <a:endParaRPr lang="en-US" sz="4800" dirty="0"/>
          </a:p>
        </p:txBody>
      </p:sp>
      <p:sp>
        <p:nvSpPr>
          <p:cNvPr id="3" name="Content Placeholder 2"/>
          <p:cNvSpPr>
            <a:spLocks noGrp="1"/>
          </p:cNvSpPr>
          <p:nvPr>
            <p:ph sz="half" idx="1"/>
          </p:nvPr>
        </p:nvSpPr>
        <p:spPr>
          <a:xfrm>
            <a:off x="143000" y="1556792"/>
            <a:ext cx="8677472" cy="4351655"/>
          </a:xfrm>
        </p:spPr>
        <p:txBody>
          <a:bodyPr/>
          <a:lstStyle/>
          <a:p>
            <a:pPr algn="just"/>
            <a:r>
              <a:rPr lang="en-US" dirty="0"/>
              <a:t>Taking the advantage of this </a:t>
            </a:r>
            <a:r>
              <a:rPr lang="en-US" dirty="0" smtClean="0"/>
              <a:t>vulnerability, if </a:t>
            </a:r>
            <a:r>
              <a:rPr lang="en-US" dirty="0"/>
              <a:t>the attacker can get </a:t>
            </a:r>
            <a:r>
              <a:rPr lang="en-US" dirty="0" smtClean="0"/>
              <a:t>sensitive </a:t>
            </a:r>
            <a:r>
              <a:rPr lang="en-US" dirty="0"/>
              <a:t>data of multiple </a:t>
            </a:r>
            <a:r>
              <a:rPr lang="en-US" dirty="0" smtClean="0"/>
              <a:t>users, it becomes easier for the attacker to know their login details and make unwanted changes as well. </a:t>
            </a:r>
          </a:p>
          <a:p>
            <a:pPr algn="just"/>
            <a:r>
              <a:rPr lang="en-US" dirty="0" smtClean="0"/>
              <a:t>The revealed data includes (name ,username, email address, phone number ,etc.) are </a:t>
            </a:r>
            <a:r>
              <a:rPr lang="en-US" dirty="0"/>
              <a:t>sufficient for performing a full </a:t>
            </a:r>
            <a:r>
              <a:rPr lang="en-US" dirty="0" smtClean="0"/>
              <a:t>fledged </a:t>
            </a:r>
            <a:r>
              <a:rPr lang="en-US" dirty="0"/>
              <a:t>social engineering attack on the user.</a:t>
            </a:r>
          </a:p>
        </p:txBody>
      </p:sp>
      <p:sp>
        <p:nvSpPr>
          <p:cNvPr id="4" name="Slide Number Placeholder 3"/>
          <p:cNvSpPr>
            <a:spLocks noGrp="1"/>
          </p:cNvSpPr>
          <p:nvPr>
            <p:ph type="sldNum" sz="quarter" idx="12"/>
          </p:nvPr>
        </p:nvSpPr>
        <p:spPr/>
        <p:txBody>
          <a:bodyPr/>
          <a:lstStyle/>
          <a:p>
            <a:fld id="{B9FFB285-7699-420F-83FE-0194C95F7214}" type="slidenum">
              <a:rPr lang="en-IN" smtClean="0"/>
              <a:t>37</a:t>
            </a:fld>
            <a:endParaRPr lang="en-IN"/>
          </a:p>
        </p:txBody>
      </p:sp>
    </p:spTree>
    <p:extLst>
      <p:ext uri="{BB962C8B-B14F-4D97-AF65-F5344CB8AC3E}">
        <p14:creationId xmlns:p14="http://schemas.microsoft.com/office/powerpoint/2010/main" val="2831030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t>Recommendation</a:t>
            </a:r>
            <a:endParaRPr lang="en-US" altLang="en-IN" sz="4800" dirty="0"/>
          </a:p>
        </p:txBody>
      </p:sp>
      <p:sp>
        <p:nvSpPr>
          <p:cNvPr id="3" name="Text Placeholder 2"/>
          <p:cNvSpPr>
            <a:spLocks noGrp="1"/>
          </p:cNvSpPr>
          <p:nvPr>
            <p:ph type="body" idx="1"/>
          </p:nvPr>
        </p:nvSpPr>
        <p:spPr>
          <a:xfrm>
            <a:off x="251520" y="1628800"/>
            <a:ext cx="8352928" cy="4351338"/>
          </a:xfrm>
        </p:spPr>
        <p:txBody>
          <a:bodyPr>
            <a:noAutofit/>
          </a:bodyPr>
          <a:lstStyle/>
          <a:p>
            <a:pPr lvl="1" algn="just">
              <a:buFont typeface="Arial" pitchFamily="34" charset="0"/>
              <a:buChar char="•"/>
            </a:pPr>
            <a:r>
              <a:rPr lang="en-IN" dirty="0" smtClean="0"/>
              <a:t>Implement proper authentication and authorisation checks to make sure that the user has permission to the data he/she is requesting</a:t>
            </a:r>
          </a:p>
          <a:p>
            <a:pPr lvl="1" algn="just">
              <a:buFont typeface="Arial" pitchFamily="34" charset="0"/>
              <a:buChar char="•"/>
            </a:pPr>
            <a:r>
              <a:rPr lang="en-IN" dirty="0" smtClean="0"/>
              <a:t>Use proper rate  limiting checks on the number of request comes from a single user in a small amount of time</a:t>
            </a:r>
          </a:p>
          <a:p>
            <a:pPr lvl="1" algn="just">
              <a:buFont typeface="Arial" pitchFamily="34" charset="0"/>
              <a:buChar char="•"/>
            </a:pPr>
            <a:r>
              <a:rPr lang="en-IN" dirty="0" smtClean="0"/>
              <a:t>Make sure each user can only see his/her data only.</a:t>
            </a:r>
          </a:p>
          <a:p>
            <a:pPr lvl="1" algn="just">
              <a:buFont typeface="Arial" pitchFamily="34" charset="0"/>
              <a:buChar char="•"/>
            </a:pPr>
            <a:endParaRPr lang="en-IN" dirty="0" smtClean="0"/>
          </a:p>
          <a:p>
            <a:pPr lvl="1" algn="just">
              <a:buFont typeface="Arial" pitchFamily="34" charset="0"/>
              <a:buChar char="•"/>
            </a:pPr>
            <a:endParaRPr lang="en-IN" dirty="0" smtClean="0"/>
          </a:p>
          <a:p>
            <a:pPr lvl="1" algn="just">
              <a:buFont typeface="Arial" pitchFamily="34" charset="0"/>
              <a:buChar char="•"/>
            </a:pPr>
            <a:endParaRPr lang="en-IN" dirty="0"/>
          </a:p>
        </p:txBody>
      </p:sp>
      <p:sp>
        <p:nvSpPr>
          <p:cNvPr id="4" name="Slide Number Placeholder 3"/>
          <p:cNvSpPr>
            <a:spLocks noGrp="1"/>
          </p:cNvSpPr>
          <p:nvPr>
            <p:ph type="sldNum" sz="quarter" idx="2"/>
          </p:nvPr>
        </p:nvSpPr>
        <p:spPr/>
        <p:txBody>
          <a:bodyPr/>
          <a:lstStyle/>
          <a:p>
            <a:pPr lvl="0"/>
            <a:fld id="{86CB4B4D-7CA3-9044-876B-883B54F8677D}" type="slidenum">
              <a:rPr lang="en-IN" smtClean="0"/>
              <a:t>38</a:t>
            </a:fld>
            <a:endParaRPr lang="en-IN"/>
          </a:p>
        </p:txBody>
      </p:sp>
    </p:spTree>
    <p:extLst>
      <p:ext uri="{BB962C8B-B14F-4D97-AF65-F5344CB8AC3E}">
        <p14:creationId xmlns:p14="http://schemas.microsoft.com/office/powerpoint/2010/main" val="196042103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828406"/>
            <a:ext cx="8515350" cy="1938992"/>
          </a:xfrm>
          <a:prstGeom prst="rect">
            <a:avLst/>
          </a:prstGeom>
        </p:spPr>
        <p:txBody>
          <a:bodyPr wrap="square">
            <a:spAutoFit/>
          </a:bodyPr>
          <a:lstStyle/>
          <a:p>
            <a:pPr marL="342900" indent="-342900">
              <a:buFont typeface="Arial" pitchFamily="34" charset="0"/>
              <a:buChar char="•"/>
            </a:pPr>
            <a:r>
              <a:rPr lang="en-IN" sz="2400" i="1" dirty="0" smtClean="0">
                <a:latin typeface="Calibri" panose="020F0502020204030204" charset="0"/>
                <a:ea typeface="Calibri" panose="020F0502020204030204" charset="0"/>
                <a:cs typeface="Calibri" panose="020F0502020204030204" charset="0"/>
              </a:rPr>
              <a:t>https://www.owasp.org/index.php/Insecure_Configuration_Management</a:t>
            </a:r>
          </a:p>
          <a:p>
            <a:pPr marL="342900" indent="-342900">
              <a:buFont typeface="Arial" pitchFamily="34" charset="0"/>
              <a:buChar char="•"/>
            </a:pPr>
            <a:r>
              <a:rPr lang="en-IN" sz="2400" i="1" dirty="0" smtClean="0">
                <a:latin typeface="Calibri" panose="020F0502020204030204" charset="0"/>
                <a:ea typeface="Calibri" panose="020F0502020204030204" charset="0"/>
                <a:cs typeface="Calibri" panose="020F0502020204030204" charset="0"/>
              </a:rPr>
              <a:t>https://www.owasp.org/index.php/Top_10_2013-A4-Insecure_Direct_Object_References</a:t>
            </a:r>
          </a:p>
          <a:p>
            <a:pPr marL="342900" indent="-342900">
              <a:buFont typeface="Arial" pitchFamily="34" charset="0"/>
              <a:buChar char="•"/>
            </a:pPr>
            <a:endParaRPr lang="en-IN" sz="2400" i="1" dirty="0"/>
          </a:p>
        </p:txBody>
      </p:sp>
      <p:sp>
        <p:nvSpPr>
          <p:cNvPr id="5" name="Title 1"/>
          <p:cNvSpPr txBox="1"/>
          <p:nvPr/>
        </p:nvSpPr>
        <p:spPr>
          <a:xfrm>
            <a:off x="395536" y="40466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t>References</a:t>
            </a:r>
            <a:endParaRPr lang="en-IN" sz="4800" dirty="0"/>
          </a:p>
        </p:txBody>
      </p:sp>
      <p:sp>
        <p:nvSpPr>
          <p:cNvPr id="2" name="Slide Number Placeholder 1"/>
          <p:cNvSpPr>
            <a:spLocks noGrp="1"/>
          </p:cNvSpPr>
          <p:nvPr>
            <p:ph type="sldNum" sz="quarter" idx="2"/>
          </p:nvPr>
        </p:nvSpPr>
        <p:spPr/>
        <p:txBody>
          <a:bodyPr/>
          <a:lstStyle/>
          <a:p>
            <a:pPr lvl="0"/>
            <a:fld id="{86CB4B4D-7CA3-9044-876B-883B54F8677D}" type="slidenum">
              <a:rPr lang="en-IN" smtClean="0"/>
              <a:t>39</a:t>
            </a:fld>
            <a:endParaRPr lang="en-IN"/>
          </a:p>
        </p:txBody>
      </p:sp>
    </p:spTree>
    <p:extLst>
      <p:ext uri="{BB962C8B-B14F-4D97-AF65-F5344CB8AC3E}">
        <p14:creationId xmlns:p14="http://schemas.microsoft.com/office/powerpoint/2010/main" val="6623582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01835091"/>
              </p:ext>
            </p:extLst>
          </p:nvPr>
        </p:nvGraphicFramePr>
        <p:xfrm>
          <a:off x="597061" y="1419095"/>
          <a:ext cx="7676058" cy="3843108"/>
        </p:xfrm>
        <a:graphic>
          <a:graphicData uri="http://schemas.openxmlformats.org/drawingml/2006/table">
            <a:tbl>
              <a:tblPr firstRow="1" bandRow="1">
                <a:tableStyleId>{5C22544A-7EE6-4342-B048-85BDC9FD1C3A}</a:tableStyleId>
              </a:tblPr>
              <a:tblGrid>
                <a:gridCol w="1022611"/>
                <a:gridCol w="1152128"/>
                <a:gridCol w="4533132"/>
                <a:gridCol w="968187"/>
              </a:tblGrid>
              <a:tr h="448310">
                <a:tc>
                  <a:txBody>
                    <a:bodyPr/>
                    <a:lstStyle/>
                    <a:p>
                      <a:pPr marL="0" indent="0" algn="ctr">
                        <a:buFont typeface="+mj-lt"/>
                        <a:buNone/>
                      </a:pPr>
                      <a:r>
                        <a:rPr lang="en-US" sz="2000" dirty="0">
                          <a:latin typeface="Calibri" panose="020F0502020204030204" charset="0"/>
                        </a:rPr>
                        <a:t>No</a:t>
                      </a:r>
                    </a:p>
                  </a:txBody>
                  <a:tcPr marL="82988" marR="82988" marT="41494" marB="41494" anchor="ctr">
                    <a:solidFill>
                      <a:schemeClr val="tx1"/>
                    </a:solidFill>
                  </a:tcPr>
                </a:tc>
                <a:tc>
                  <a:txBody>
                    <a:bodyPr/>
                    <a:lstStyle/>
                    <a:p>
                      <a:pPr algn="ctr"/>
                      <a:r>
                        <a:rPr lang="en-US" sz="2000" dirty="0">
                          <a:latin typeface="Calibri" panose="020F0502020204030204" charset="0"/>
                        </a:rPr>
                        <a:t>Severity</a:t>
                      </a:r>
                    </a:p>
                  </a:txBody>
                  <a:tcPr marL="82988" marR="82988" marT="41494" marB="41494" anchor="ctr">
                    <a:solidFill>
                      <a:schemeClr val="tx1"/>
                    </a:solidFill>
                  </a:tcPr>
                </a:tc>
                <a:tc>
                  <a:txBody>
                    <a:bodyPr/>
                    <a:lstStyle/>
                    <a:p>
                      <a:pPr algn="ctr"/>
                      <a:r>
                        <a:rPr lang="en-US" sz="2000" dirty="0">
                          <a:latin typeface="Calibri" panose="020F0502020204030204" charset="0"/>
                        </a:rPr>
                        <a:t>Vulnerability</a:t>
                      </a:r>
                    </a:p>
                  </a:txBody>
                  <a:tcPr marL="82988" marR="82988" marT="41494" marB="41494" anchor="ctr">
                    <a:solidFill>
                      <a:schemeClr val="tx1"/>
                    </a:solidFill>
                  </a:tcPr>
                </a:tc>
                <a:tc>
                  <a:txBody>
                    <a:bodyPr/>
                    <a:lstStyle/>
                    <a:p>
                      <a:pPr algn="ctr"/>
                      <a:r>
                        <a:rPr lang="en-US" sz="2000" dirty="0" smtClean="0">
                          <a:latin typeface="Calibri" panose="020F0502020204030204" charset="0"/>
                        </a:rPr>
                        <a:t>Count</a:t>
                      </a:r>
                      <a:endParaRPr lang="en-US" sz="2000" dirty="0">
                        <a:latin typeface="Calibri" panose="020F0502020204030204" charset="0"/>
                      </a:endParaRPr>
                    </a:p>
                  </a:txBody>
                  <a:tcPr marL="82988" marR="82988" marT="41494" marB="41494" anchor="ctr">
                    <a:solidFill>
                      <a:schemeClr val="tx1"/>
                    </a:solidFill>
                  </a:tcPr>
                </a:tc>
              </a:tr>
              <a:tr h="336561">
                <a:tc>
                  <a:txBody>
                    <a:bodyPr/>
                    <a:lstStyle/>
                    <a:p>
                      <a:pPr algn="ctr"/>
                      <a:r>
                        <a:rPr lang="en-US" sz="1600" b="0" dirty="0">
                          <a:latin typeface="Calibri" panose="020F0502020204030204" charset="0"/>
                        </a:rPr>
                        <a:t>1</a:t>
                      </a:r>
                    </a:p>
                  </a:txBody>
                  <a:tcPr marL="82988" marR="82988" marT="41494" marB="41494"/>
                </a:tc>
                <a:tc>
                  <a:txBody>
                    <a:bodyPr/>
                    <a:lstStyle/>
                    <a:p>
                      <a:pPr algn="ctr"/>
                      <a:r>
                        <a:rPr lang="en-US" sz="1600" b="0" dirty="0" smtClean="0">
                          <a:latin typeface="Calibri" panose="020F0502020204030204" charset="0"/>
                        </a:rPr>
                        <a:t>Critical</a:t>
                      </a:r>
                      <a:endParaRPr lang="en-US" sz="1600" b="0" dirty="0">
                        <a:latin typeface="Calibri" panose="020F0502020204030204" charset="0"/>
                      </a:endParaRPr>
                    </a:p>
                  </a:txBody>
                  <a:tcPr marL="82988" marR="82988" marT="41494" marB="41494"/>
                </a:tc>
                <a:tc>
                  <a:txBody>
                    <a:bodyPr/>
                    <a:lstStyle/>
                    <a:p>
                      <a:r>
                        <a:rPr lang="en-US" sz="1600" b="0" dirty="0" smtClean="0">
                          <a:latin typeface="Calibri" panose="020F0502020204030204" charset="0"/>
                        </a:rPr>
                        <a:t>SQL Injection</a:t>
                      </a:r>
                      <a:endParaRPr lang="en-US" sz="1600" b="0" dirty="0">
                        <a:latin typeface="Calibri" panose="020F0502020204030204" charset="0"/>
                      </a:endParaRPr>
                    </a:p>
                  </a:txBody>
                  <a:tcPr marL="82988" marR="82988" marT="41494" marB="41494"/>
                </a:tc>
                <a:tc>
                  <a:txBody>
                    <a:bodyPr/>
                    <a:lstStyle/>
                    <a:p>
                      <a:pPr algn="ctr"/>
                      <a:r>
                        <a:rPr lang="en-US" sz="1600" b="0" dirty="0" smtClean="0">
                          <a:latin typeface="Calibri" panose="020F0502020204030204" charset="0"/>
                        </a:rPr>
                        <a:t>3</a:t>
                      </a:r>
                    </a:p>
                  </a:txBody>
                  <a:tcPr marL="82988" marR="82988" marT="41494" marB="41494"/>
                </a:tc>
              </a:tr>
              <a:tr h="336561">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2</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Critical</a:t>
                      </a:r>
                    </a:p>
                  </a:txBody>
                  <a:tcPr marL="82988" marR="82988" marT="41494" marB="41494"/>
                </a:tc>
                <a:tc>
                  <a:txBody>
                    <a:bodyPr/>
                    <a:lstStyle/>
                    <a:p>
                      <a:pPr eaLnBrk="1" hangingPunct="1"/>
                      <a:r>
                        <a:rPr lang="en-US" sz="1600" b="0" dirty="0">
                          <a:solidFill>
                            <a:schemeClr val="dk1"/>
                          </a:solidFill>
                          <a:latin typeface="Calibri" panose="020F0502020204030204" charset="0"/>
                          <a:ea typeface="+mn-ea"/>
                          <a:cs typeface="+mn-cs"/>
                          <a:sym typeface="Arial" panose="020B0604020202020204"/>
                        </a:rPr>
                        <a:t>Arbitrary File Upload</a:t>
                      </a:r>
                    </a:p>
                  </a:txBody>
                  <a:tcPr marL="82988" marR="82988" marT="41494" marB="41494"/>
                </a:tc>
                <a:tc>
                  <a:txBody>
                    <a:bodyPr/>
                    <a:lstStyle/>
                    <a:p>
                      <a:pPr algn="ctr"/>
                      <a:r>
                        <a:rPr lang="en-US" sz="1600" b="0" dirty="0" smtClean="0">
                          <a:latin typeface="Calibri" panose="020F0502020204030204" charset="0"/>
                        </a:rPr>
                        <a:t>1</a:t>
                      </a:r>
                    </a:p>
                  </a:txBody>
                  <a:tcPr marL="82988" marR="82988" marT="41494" marB="41494"/>
                </a:tc>
              </a:tr>
              <a:tr h="336561">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3</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Critical</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Access to </a:t>
                      </a:r>
                      <a:r>
                        <a:rPr lang="en-US" sz="1600" b="0" smtClean="0">
                          <a:solidFill>
                            <a:schemeClr val="dk1"/>
                          </a:solidFill>
                          <a:latin typeface="Calibri" panose="020F0502020204030204" charset="0"/>
                          <a:ea typeface="+mn-ea"/>
                          <a:cs typeface="+mn-cs"/>
                          <a:sym typeface="Arial" panose="020B0604020202020204"/>
                        </a:rPr>
                        <a:t>admin panel</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1</a:t>
                      </a:r>
                    </a:p>
                  </a:txBody>
                  <a:tcPr marL="82988" marR="82988" marT="41494" marB="41494"/>
                </a:tc>
              </a:tr>
              <a:tr h="336561">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4</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Critical</a:t>
                      </a:r>
                      <a:endParaRPr lang="en-US" sz="1600" b="0" dirty="0">
                        <a:latin typeface="Calibri" panose="020F0502020204030204" charset="0"/>
                      </a:endParaRP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Account takeover via OTP Bypass</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1</a:t>
                      </a:r>
                    </a:p>
                  </a:txBody>
                  <a:tcPr marL="82988" marR="82988" marT="41494" marB="41494"/>
                </a:tc>
              </a:tr>
              <a:tr h="336561">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5</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Critical</a:t>
                      </a:r>
                      <a:endParaRPr lang="en-US" sz="1600" b="0" dirty="0">
                        <a:latin typeface="Calibri" panose="020F0502020204030204" charset="0"/>
                      </a:endParaRP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Unauthorized Access To Customer Details(IDOR)</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2</a:t>
                      </a:r>
                    </a:p>
                  </a:txBody>
                  <a:tcPr marL="82988" marR="82988" marT="41494" marB="41494"/>
                </a:tc>
              </a:tr>
              <a:tr h="336561">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6</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Severe</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Cross site scripting</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3</a:t>
                      </a:r>
                    </a:p>
                  </a:txBody>
                  <a:tcPr marL="82988" marR="82988" marT="41494" marB="41494"/>
                </a:tc>
              </a:tr>
              <a:tr h="336550">
                <a:tc>
                  <a:txBody>
                    <a:bodyPr/>
                    <a:lstStyle/>
                    <a:p>
                      <a:pPr algn="ctr" eaLnBrk="1" hangingPunct="1">
                        <a:buNone/>
                      </a:pPr>
                      <a:r>
                        <a:rPr lang="en-US" sz="1600" b="0" dirty="0">
                          <a:solidFill>
                            <a:schemeClr val="dk1"/>
                          </a:solidFill>
                          <a:latin typeface="Calibri" panose="020F0502020204030204" charset="0"/>
                          <a:ea typeface="+mn-ea"/>
                          <a:cs typeface="+mn-cs"/>
                          <a:sym typeface="Arial" panose="020B0604020202020204"/>
                        </a:rPr>
                        <a:t>7</a:t>
                      </a: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Severe</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a:solidFill>
                            <a:schemeClr val="dk1"/>
                          </a:solidFill>
                          <a:latin typeface="Calibri" panose="020F0502020204030204" charset="0"/>
                          <a:ea typeface="+mn-ea"/>
                          <a:cs typeface="+mn-cs"/>
                          <a:sym typeface="Arial" panose="020B0604020202020204"/>
                        </a:rPr>
                        <a:t>Cross site request forgery</a:t>
                      </a:r>
                    </a:p>
                  </a:txBody>
                  <a:tcPr marL="82988" marR="82988" marT="41494" marB="41494"/>
                </a:tc>
                <a:tc>
                  <a:txBody>
                    <a:bodyPr/>
                    <a:lstStyle/>
                    <a:p>
                      <a:pPr algn="ctr">
                        <a:buNone/>
                      </a:pPr>
                      <a:r>
                        <a:rPr lang="en-US" sz="1600" b="0" dirty="0" smtClean="0">
                          <a:latin typeface="Calibri" panose="020F0502020204030204" charset="0"/>
                        </a:rPr>
                        <a:t>2</a:t>
                      </a:r>
                    </a:p>
                  </a:txBody>
                  <a:tcPr marL="82988" marR="82988" marT="41494" marB="41494"/>
                </a:tc>
              </a:tr>
              <a:tr h="336561">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8</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Severe</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a:solidFill>
                            <a:schemeClr val="dk1"/>
                          </a:solidFill>
                          <a:latin typeface="Calibri" panose="020F0502020204030204" charset="0"/>
                          <a:ea typeface="+mn-ea"/>
                          <a:cs typeface="+mn-cs"/>
                          <a:sym typeface="Arial" panose="020B0604020202020204"/>
                        </a:rPr>
                        <a:t>Crypto Configuration Flaw</a:t>
                      </a:r>
                    </a:p>
                  </a:txBody>
                  <a:tcPr marL="82988" marR="82988" marT="41494" marB="41494"/>
                </a:tc>
                <a:tc>
                  <a:txBody>
                    <a:bodyPr/>
                    <a:lstStyle/>
                    <a:p>
                      <a:pPr algn="ctr">
                        <a:buNone/>
                      </a:pPr>
                      <a:r>
                        <a:rPr lang="en-US" sz="1600" b="0" dirty="0" smtClean="0">
                          <a:latin typeface="Calibri" panose="020F0502020204030204" charset="0"/>
                        </a:rPr>
                        <a:t>1</a:t>
                      </a:r>
                    </a:p>
                  </a:txBody>
                  <a:tcPr marL="82988" marR="82988" marT="41494" marB="41494"/>
                </a:tc>
              </a:tr>
              <a:tr h="336561">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9</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Severe </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a:solidFill>
                            <a:schemeClr val="dk1"/>
                          </a:solidFill>
                          <a:latin typeface="Calibri" panose="020F0502020204030204" charset="0"/>
                          <a:ea typeface="+mn-ea"/>
                          <a:cs typeface="+mn-cs"/>
                          <a:sym typeface="Arial" panose="020B0604020202020204"/>
                        </a:rPr>
                        <a:t>Common Password</a:t>
                      </a:r>
                    </a:p>
                  </a:txBody>
                  <a:tcPr marL="82988" marR="82988" marT="41494" marB="41494"/>
                </a:tc>
                <a:tc>
                  <a:txBody>
                    <a:bodyPr/>
                    <a:lstStyle/>
                    <a:p>
                      <a:pPr algn="ctr">
                        <a:buNone/>
                      </a:pPr>
                      <a:r>
                        <a:rPr lang="en-US" sz="1600" b="0" dirty="0" smtClean="0">
                          <a:latin typeface="Calibri" panose="020F0502020204030204" charset="0"/>
                        </a:rPr>
                        <a:t>2</a:t>
                      </a:r>
                    </a:p>
                  </a:txBody>
                  <a:tcPr marL="82988" marR="82988" marT="41494" marB="41494"/>
                </a:tc>
              </a:tr>
              <a:tr h="365760">
                <a:tc>
                  <a:txBody>
                    <a:bodyPr/>
                    <a:lstStyle/>
                    <a:p>
                      <a:pPr algn="ctr" eaLnBrk="1" hangingPunct="1"/>
                      <a:r>
                        <a:rPr lang="en-US" sz="1600" b="0" dirty="0" smtClean="0">
                          <a:solidFill>
                            <a:schemeClr val="dk1"/>
                          </a:solidFill>
                          <a:latin typeface="Calibri" panose="020F0502020204030204" charset="0"/>
                          <a:ea typeface="+mn-ea"/>
                          <a:cs typeface="+mn-cs"/>
                          <a:sym typeface="Arial" panose="020B0604020202020204"/>
                        </a:rPr>
                        <a:t>10</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a:latin typeface="Calibri" panose="020F0502020204030204" charset="0"/>
                        </a:rPr>
                        <a:t>Moderate</a:t>
                      </a:r>
                    </a:p>
                  </a:txBody>
                  <a:tcPr marL="82988" marR="82988" marT="41494" marB="41494"/>
                </a:tc>
                <a:tc>
                  <a:txBody>
                    <a:bodyPr/>
                    <a:lstStyle/>
                    <a:p>
                      <a:pPr eaLnBrk="1" hangingPunct="1"/>
                      <a:r>
                        <a:rPr lang="en-US" sz="1600" b="0" dirty="0" smtClean="0">
                          <a:solidFill>
                            <a:schemeClr val="dk1"/>
                          </a:solidFill>
                          <a:latin typeface="Calibri" panose="020F0502020204030204" charset="0"/>
                          <a:ea typeface="+mn-ea"/>
                          <a:cs typeface="+mn-cs"/>
                          <a:sym typeface="Arial" panose="020B0604020202020204"/>
                        </a:rPr>
                        <a:t>Directory</a:t>
                      </a:r>
                      <a:r>
                        <a:rPr lang="en-US" sz="1600" b="0" baseline="0" dirty="0" smtClean="0">
                          <a:solidFill>
                            <a:schemeClr val="dk1"/>
                          </a:solidFill>
                          <a:latin typeface="Calibri" panose="020F0502020204030204" charset="0"/>
                          <a:ea typeface="+mn-ea"/>
                          <a:cs typeface="+mn-cs"/>
                          <a:sym typeface="Arial" panose="020B0604020202020204"/>
                        </a:rPr>
                        <a:t> Listing of Configuration Files</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r>
                        <a:rPr lang="en-US" sz="1600" b="0" dirty="0" smtClean="0">
                          <a:latin typeface="Calibri" panose="020F0502020204030204" charset="0"/>
                        </a:rPr>
                        <a:t>1</a:t>
                      </a:r>
                    </a:p>
                  </a:txBody>
                  <a:tcPr marL="82988" marR="82988" marT="41494" marB="41494"/>
                </a:tc>
              </a:tr>
            </a:tbl>
          </a:graphicData>
        </a:graphic>
      </p:graphicFrame>
      <p:sp>
        <p:nvSpPr>
          <p:cNvPr id="6" name="Title 2"/>
          <p:cNvSpPr>
            <a:spLocks noGrp="1"/>
          </p:cNvSpPr>
          <p:nvPr>
            <p:ph type="title"/>
          </p:nvPr>
        </p:nvSpPr>
        <p:spPr>
          <a:xfrm>
            <a:off x="-685800" y="260648"/>
            <a:ext cx="10515600" cy="1325563"/>
          </a:xfrm>
        </p:spPr>
        <p:txBody>
          <a:bodyPr/>
          <a:lstStyle/>
          <a:p>
            <a:r>
              <a:rPr lang="en-IN" dirty="0" smtClean="0"/>
              <a:t>Vulnerabilities:</a:t>
            </a:r>
            <a:endParaRPr lang="en-IN" dirty="0"/>
          </a:p>
        </p:txBody>
      </p:sp>
      <p:sp>
        <p:nvSpPr>
          <p:cNvPr id="2" name="Slide Number Placeholder 1"/>
          <p:cNvSpPr>
            <a:spLocks noGrp="1"/>
          </p:cNvSpPr>
          <p:nvPr>
            <p:ph type="sldNum" sz="quarter" idx="12"/>
          </p:nvPr>
        </p:nvSpPr>
        <p:spPr/>
        <p:txBody>
          <a:bodyPr/>
          <a:lstStyle/>
          <a:p>
            <a:fld id="{B9FFB285-7699-420F-83FE-0194C95F7214}" type="slidenum">
              <a:rPr lang="en-IN" smtClean="0"/>
              <a:t>4</a:t>
            </a:fld>
            <a:endParaRPr lang="en-IN"/>
          </a:p>
        </p:txBody>
      </p:sp>
    </p:spTree>
    <p:extLst>
      <p:ext uri="{BB962C8B-B14F-4D97-AF65-F5344CB8AC3E}">
        <p14:creationId xmlns:p14="http://schemas.microsoft.com/office/powerpoint/2010/main" val="1371590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gn="l"/>
            <a:r>
              <a:rPr lang="en-US" sz="4800" dirty="0"/>
              <a:t>6</a:t>
            </a:r>
            <a:r>
              <a:rPr lang="en-US" sz="4800" dirty="0" smtClean="0"/>
              <a:t>) Cross </a:t>
            </a:r>
            <a:r>
              <a:rPr lang="en-US" sz="4800" dirty="0"/>
              <a:t>Site Scripting(XSS</a:t>
            </a:r>
            <a:r>
              <a:rPr lang="en-US" sz="4800" dirty="0" smtClean="0"/>
              <a:t>)</a:t>
            </a:r>
            <a:endParaRPr lang="en-US" sz="4800" dirty="0">
              <a:sym typeface="Arial" panose="020B0604020202020204"/>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97471403"/>
              </p:ext>
            </p:extLst>
          </p:nvPr>
        </p:nvGraphicFramePr>
        <p:xfrm>
          <a:off x="700087" y="1484784"/>
          <a:ext cx="7886701" cy="4372216"/>
        </p:xfrm>
        <a:graphic>
          <a:graphicData uri="http://schemas.openxmlformats.org/drawingml/2006/table">
            <a:tbl>
              <a:tblPr firstRow="1" bandRow="1">
                <a:tableStyleId>{5C22544A-7EE6-4342-B048-85BDC9FD1C3A}</a:tableStyleId>
              </a:tblPr>
              <a:tblGrid>
                <a:gridCol w="1374458"/>
                <a:gridCol w="6512243"/>
              </a:tblGrid>
              <a:tr h="415137">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06639">
                <a:tc>
                  <a:txBody>
                    <a:bodyPr/>
                    <a:lstStyle/>
                    <a:p>
                      <a:pPr algn="ctr"/>
                      <a:r>
                        <a:rPr lang="en-IN" sz="2400" dirty="0" smtClean="0">
                          <a:solidFill>
                            <a:srgbClr val="FFFFFF"/>
                          </a:solidFill>
                          <a:latin typeface="Calibri" panose="020F0502020204030204" charset="0"/>
                        </a:rPr>
                        <a:t>Cross Site Scripting </a:t>
                      </a:r>
                      <a:r>
                        <a:rPr lang="en-US" sz="1800" dirty="0" smtClean="0">
                          <a:solidFill>
                            <a:srgbClr val="FFFFFF"/>
                          </a:solidFill>
                          <a:latin typeface="Calibri" panose="020F0502020204030204" charset="0"/>
                        </a:rPr>
                        <a:t>(Severe)</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Below mentioned parameters are vulnerable to  XSS</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http://52.66.113.219/products/details.php?p_id=2 (all product ids have this vulnerability)</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comment(POST</a:t>
                      </a:r>
                      <a:r>
                        <a:rPr lang="en-US" sz="1800" b="0" baseline="0" dirty="0" smtClean="0">
                          <a:solidFill>
                            <a:schemeClr val="tx1"/>
                          </a:solidFill>
                          <a:latin typeface="Calibri" panose="020F0502020204030204" charset="0"/>
                        </a:rPr>
                        <a:t> parameters)</a:t>
                      </a:r>
                    </a:p>
                    <a:p>
                      <a:pPr marL="285750" indent="-285750">
                        <a:buFont typeface="Arial" panose="020B0604020202020204" pitchFamily="34" charset="0"/>
                        <a:buChar char="•"/>
                      </a:pPr>
                      <a:endParaRPr lang="en-US" sz="1800" b="0" baseline="0" dirty="0" smtClean="0">
                        <a:solidFill>
                          <a:schemeClr val="tx1"/>
                        </a:solidFill>
                        <a:latin typeface="Calibri" panose="020F0502020204030204" charset="0"/>
                      </a:endParaRPr>
                    </a:p>
                    <a:p>
                      <a:pPr marL="0" indent="0">
                        <a:buFont typeface="Arial" panose="020B0604020202020204" pitchFamily="34" charset="0"/>
                        <a:buNone/>
                      </a:pPr>
                      <a:r>
                        <a:rPr lang="en-US" sz="1800" b="1" baseline="0" dirty="0" smtClean="0">
                          <a:solidFill>
                            <a:schemeClr val="tx1"/>
                          </a:solidFill>
                          <a:latin typeface="Calibri" panose="020F0502020204030204" charset="0"/>
                        </a:rPr>
                        <a:t>Payload:</a:t>
                      </a:r>
                    </a:p>
                    <a:p>
                      <a:pPr marL="285750" indent="-285750">
                        <a:buFont typeface="Arial" panose="020B0604020202020204" pitchFamily="34" charset="0"/>
                        <a:buChar char="•"/>
                      </a:pPr>
                      <a:r>
                        <a:rPr lang="en-US" sz="1800" b="0" baseline="0" dirty="0" smtClean="0">
                          <a:solidFill>
                            <a:schemeClr val="tx1"/>
                          </a:solidFill>
                          <a:latin typeface="Calibri" panose="020F0502020204030204" charset="0"/>
                        </a:rPr>
                        <a:t>&lt;script&gt;alert(1);&lt;/script&gt;</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40</a:t>
            </a:fld>
            <a:endParaRPr lang="en-IN"/>
          </a:p>
        </p:txBody>
      </p:sp>
    </p:spTree>
    <p:extLst>
      <p:ext uri="{BB962C8B-B14F-4D97-AF65-F5344CB8AC3E}">
        <p14:creationId xmlns:p14="http://schemas.microsoft.com/office/powerpoint/2010/main" val="1293476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14361183"/>
              </p:ext>
            </p:extLst>
          </p:nvPr>
        </p:nvGraphicFramePr>
        <p:xfrm>
          <a:off x="943571" y="34130"/>
          <a:ext cx="7399734" cy="6646866"/>
        </p:xfrm>
        <a:graphic>
          <a:graphicData uri="http://schemas.openxmlformats.org/drawingml/2006/table">
            <a:tbl>
              <a:tblPr firstRow="1" bandRow="1">
                <a:tableStyleId>{5C22544A-7EE6-4342-B048-85BDC9FD1C3A}</a:tableStyleId>
              </a:tblPr>
              <a:tblGrid>
                <a:gridCol w="1290038"/>
                <a:gridCol w="6109696"/>
              </a:tblGrid>
              <a:tr h="384706">
                <a:tc>
                  <a:txBody>
                    <a:bodyPr/>
                    <a:lstStyle/>
                    <a:p>
                      <a:pPr algn="ctr"/>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89857">
                <a:tc rowSpan="2">
                  <a:txBody>
                    <a:bodyPr/>
                    <a:lstStyle/>
                    <a:p>
                      <a:pPr algn="ctr"/>
                      <a:r>
                        <a:rPr lang="en-IN" sz="2000" dirty="0" smtClean="0">
                          <a:solidFill>
                            <a:srgbClr val="FFFFFF"/>
                          </a:solidFill>
                          <a:latin typeface="Calibri" panose="020F0502020204030204" charset="0"/>
                        </a:rPr>
                        <a:t> Cross Site Scripting</a:t>
                      </a:r>
                      <a:br>
                        <a:rPr lang="en-IN" sz="2000" dirty="0" smtClean="0">
                          <a:solidFill>
                            <a:srgbClr val="FFFFFF"/>
                          </a:solidFill>
                          <a:latin typeface="Calibri" panose="020F0502020204030204" charset="0"/>
                        </a:rPr>
                      </a:br>
                      <a:r>
                        <a:rPr lang="en-US" sz="1800" dirty="0" smtClean="0">
                          <a:solidFill>
                            <a:srgbClr val="FFFFFF"/>
                          </a:solidFill>
                          <a:latin typeface="Calibri" panose="020F0502020204030204" charset="0"/>
                        </a:rPr>
                        <a:t>(Severe)</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Similar issue is found on below modules too</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http://52.66.198.61/profile/16/edit/</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1"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171450" indent="-171450">
                        <a:buFont typeface="Arial" panose="020B0604020202020204" pitchFamily="34" charset="0"/>
                        <a:buChar char="•"/>
                      </a:pPr>
                      <a:r>
                        <a:rPr lang="en-US" sz="1800" b="0" baseline="0" dirty="0" smtClean="0">
                          <a:solidFill>
                            <a:schemeClr val="tx1"/>
                          </a:solidFill>
                          <a:latin typeface="Calibri" panose="020F0502020204030204" charset="0"/>
                        </a:rPr>
                        <a:t>address(POST )</a:t>
                      </a:r>
                    </a:p>
                    <a:p>
                      <a:pPr marL="285750" indent="-285750">
                        <a:buFont typeface="Arial" panose="020B0604020202020204" pitchFamily="34" charset="0"/>
                        <a:buChar char="•"/>
                      </a:pPr>
                      <a:endParaRPr lang="en-US" sz="1800" b="0" baseline="0" dirty="0" smtClean="0">
                        <a:solidFill>
                          <a:schemeClr val="tx1"/>
                        </a:solidFill>
                        <a:latin typeface="Calibri" panose="020F0502020204030204" charset="0"/>
                      </a:endParaRPr>
                    </a:p>
                    <a:p>
                      <a:pPr marL="0" indent="0">
                        <a:buFont typeface="Arial" panose="020B0604020202020204" pitchFamily="34" charset="0"/>
                        <a:buNone/>
                      </a:pPr>
                      <a:r>
                        <a:rPr lang="en-US" sz="1800" b="1" baseline="0" dirty="0" smtClean="0">
                          <a:solidFill>
                            <a:schemeClr val="tx1"/>
                          </a:solidFill>
                          <a:latin typeface="Calibri" panose="020F0502020204030204" charset="0"/>
                        </a:rPr>
                        <a:t>Payload:</a:t>
                      </a:r>
                    </a:p>
                    <a:p>
                      <a:pPr marL="285750" indent="-285750">
                        <a:buFont typeface="Arial" panose="020B0604020202020204" pitchFamily="34" charset="0"/>
                        <a:buChar char="•"/>
                      </a:pPr>
                      <a:r>
                        <a:rPr lang="en-US" sz="1800" b="0" baseline="0" dirty="0" smtClean="0">
                          <a:solidFill>
                            <a:schemeClr val="tx1"/>
                          </a:solidFill>
                          <a:latin typeface="Calibri" panose="020F0502020204030204" charset="0"/>
                        </a:rPr>
                        <a:t>&lt;script&gt;alert(1);&lt;/script&gt;</a:t>
                      </a:r>
                      <a:endParaRPr lang="en-US" sz="1800" b="0" dirty="0" smtClean="0">
                        <a:solidFill>
                          <a:schemeClr val="tx1"/>
                        </a:solidFill>
                        <a:latin typeface="Calibri" panose="020F0502020204030204" charset="0"/>
                      </a:endParaRPr>
                    </a:p>
                    <a:p>
                      <a:pPr marL="0" indent="0">
                        <a:buFont typeface="Arial" panose="020B0604020202020204" pitchFamily="34" charset="0"/>
                        <a:buNone/>
                      </a:pPr>
                      <a:endParaRPr lang="en-US" sz="1800" b="0" dirty="0" smtClean="0">
                        <a:solidFill>
                          <a:schemeClr val="tx1"/>
                        </a:solidFill>
                        <a:latin typeface="Calibri" panose="020F0502020204030204" charset="0"/>
                      </a:endParaRPr>
                    </a:p>
                    <a:p>
                      <a:pPr marL="0"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09930">
                <a:tc vMerge="1">
                  <a:txBody>
                    <a:bodyPr/>
                    <a:lstStyle/>
                    <a:p>
                      <a:endParaRPr lang="en-US"/>
                    </a:p>
                  </a:txBody>
                  <a:tcPr/>
                </a:tc>
                <a:tc>
                  <a:txBody>
                    <a:bodyPr/>
                    <a:lstStyle/>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http://52.66.198.61/wondercms/</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baseline="0" dirty="0" smtClean="0">
                          <a:solidFill>
                            <a:schemeClr val="tx1"/>
                          </a:solidFill>
                          <a:latin typeface="Calibri" panose="020F0502020204030204" charset="0"/>
                        </a:rPr>
                        <a:t>title(POST),and all the below it.</a:t>
                      </a:r>
                    </a:p>
                    <a:p>
                      <a:pPr marL="285750" indent="-285750">
                        <a:buFont typeface="Arial" panose="020B0604020202020204" pitchFamily="34" charset="0"/>
                        <a:buChar char="•"/>
                      </a:pPr>
                      <a:endParaRPr lang="en-US" sz="1800" b="0" baseline="0" dirty="0" smtClean="0">
                        <a:solidFill>
                          <a:schemeClr val="tx1"/>
                        </a:solidFill>
                        <a:latin typeface="Calibri" panose="020F0502020204030204" charset="0"/>
                      </a:endParaRPr>
                    </a:p>
                    <a:p>
                      <a:pPr marL="0" indent="0">
                        <a:buFont typeface="Arial" panose="020B0604020202020204" pitchFamily="34" charset="0"/>
                        <a:buNone/>
                      </a:pPr>
                      <a:r>
                        <a:rPr lang="en-US" sz="1800" b="1" baseline="0" dirty="0" smtClean="0">
                          <a:solidFill>
                            <a:schemeClr val="tx1"/>
                          </a:solidFill>
                          <a:latin typeface="Calibri" panose="020F0502020204030204" charset="0"/>
                        </a:rPr>
                        <a:t>Payload:</a:t>
                      </a:r>
                    </a:p>
                    <a:p>
                      <a:pPr marL="285750" indent="-285750">
                        <a:buFont typeface="Arial" panose="020B0604020202020204" pitchFamily="34" charset="0"/>
                        <a:buChar char="•"/>
                      </a:pPr>
                      <a:r>
                        <a:rPr lang="en-US" sz="1800" b="0" dirty="0">
                          <a:solidFill>
                            <a:schemeClr val="tx1"/>
                          </a:solidFill>
                          <a:latin typeface="Calibri" panose="020F0502020204030204" charset="0"/>
                        </a:rPr>
                        <a:t>&lt;script&gt;alert(1);&lt;/script&gt;</a:t>
                      </a: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Slide Number Placeholder 1"/>
          <p:cNvSpPr>
            <a:spLocks noGrp="1"/>
          </p:cNvSpPr>
          <p:nvPr>
            <p:ph type="sldNum" sz="quarter" idx="12"/>
          </p:nvPr>
        </p:nvSpPr>
        <p:spPr/>
        <p:txBody>
          <a:bodyPr/>
          <a:lstStyle/>
          <a:p>
            <a:fld id="{B9FFB285-7699-420F-83FE-0194C95F7214}" type="slidenum">
              <a:rPr lang="en-IN" smtClean="0"/>
              <a:t>41</a:t>
            </a:fld>
            <a:endParaRPr lang="en-IN"/>
          </a:p>
        </p:txBody>
      </p:sp>
    </p:spTree>
    <p:extLst>
      <p:ext uri="{BB962C8B-B14F-4D97-AF65-F5344CB8AC3E}">
        <p14:creationId xmlns:p14="http://schemas.microsoft.com/office/powerpoint/2010/main" val="2769244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5760"/>
            <a:ext cx="8229600" cy="1143000"/>
          </a:xfrm>
        </p:spPr>
        <p:txBody>
          <a:bodyPr>
            <a:normAutofit/>
          </a:bodyPr>
          <a:lstStyle/>
          <a:p>
            <a:pPr algn="l"/>
            <a:r>
              <a:rPr lang="en-US" sz="4800" dirty="0" smtClean="0"/>
              <a:t>Observation</a:t>
            </a:r>
            <a:endParaRPr lang="en-US" sz="4800" dirty="0"/>
          </a:p>
        </p:txBody>
      </p:sp>
      <p:sp>
        <p:nvSpPr>
          <p:cNvPr id="6" name="TextBox 5"/>
          <p:cNvSpPr txBox="1"/>
          <p:nvPr/>
        </p:nvSpPr>
        <p:spPr>
          <a:xfrm>
            <a:off x="305210" y="1052736"/>
            <a:ext cx="8676456" cy="1200329"/>
          </a:xfrm>
          <a:prstGeom prst="rect">
            <a:avLst/>
          </a:prstGeom>
          <a:noFill/>
        </p:spPr>
        <p:txBody>
          <a:bodyPr wrap="square" rtlCol="0">
            <a:spAutoFit/>
          </a:bodyPr>
          <a:lstStyle/>
          <a:p>
            <a:pPr algn="just"/>
            <a:r>
              <a:rPr lang="en-IN" sz="2400" dirty="0" smtClean="0"/>
              <a:t>When we navigate to  the product’s page, there is a comments section at the bottom. On entering the payload here and refreshing the page, the script is executed and XSS is confirmed. </a:t>
            </a:r>
            <a:endParaRPr lang="en-IN" sz="2400" dirty="0"/>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59" t="19517" r="11844" b="12719"/>
          <a:stretch/>
        </p:blipFill>
        <p:spPr bwMode="auto">
          <a:xfrm>
            <a:off x="1225344" y="2279324"/>
            <a:ext cx="6836188" cy="410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9FFB285-7699-420F-83FE-0194C95F7214}" type="slidenum">
              <a:rPr lang="en-IN" smtClean="0"/>
              <a:t>42</a:t>
            </a:fld>
            <a:endParaRPr lang="en-IN"/>
          </a:p>
        </p:txBody>
      </p:sp>
    </p:spTree>
    <p:extLst>
      <p:ext uri="{BB962C8B-B14F-4D97-AF65-F5344CB8AC3E}">
        <p14:creationId xmlns:p14="http://schemas.microsoft.com/office/powerpoint/2010/main" val="3972461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threePt" dir="t"/>
            </a:scene3d>
          </a:bodyPr>
          <a:lstStyle/>
          <a:p>
            <a:pPr algn="l"/>
            <a:r>
              <a:rPr lang="en-US" sz="4800" dirty="0"/>
              <a:t>Proof Of </a:t>
            </a:r>
            <a:r>
              <a:rPr lang="en-US" sz="4800" dirty="0" smtClean="0"/>
              <a:t>Concept</a:t>
            </a:r>
            <a:endParaRPr lang="en-US" sz="4800" dirty="0"/>
          </a:p>
        </p:txBody>
      </p:sp>
      <p:sp>
        <p:nvSpPr>
          <p:cNvPr id="5" name="Text Box 4"/>
          <p:cNvSpPr txBox="1"/>
          <p:nvPr/>
        </p:nvSpPr>
        <p:spPr>
          <a:xfrm>
            <a:off x="467544" y="1226410"/>
            <a:ext cx="7772876" cy="830997"/>
          </a:xfrm>
          <a:prstGeom prst="rect">
            <a:avLst/>
          </a:prstGeom>
          <a:noFill/>
        </p:spPr>
        <p:txBody>
          <a:bodyPr wrap="square" rtlCol="0">
            <a:spAutoFit/>
          </a:bodyPr>
          <a:lstStyle/>
          <a:p>
            <a:pPr algn="just"/>
            <a:r>
              <a:rPr lang="en-US" sz="2400" dirty="0"/>
              <a:t>When we enter &lt;script&gt;alert(1);&lt;/script&gt; and post </a:t>
            </a:r>
            <a:r>
              <a:rPr lang="en-US" sz="2400" dirty="0" smtClean="0"/>
              <a:t>it, we </a:t>
            </a:r>
            <a:r>
              <a:rPr lang="en-US" sz="2400" dirty="0"/>
              <a:t>get the new page as:</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892" t="16766" r="23557" b="26753"/>
          <a:stretch/>
        </p:blipFill>
        <p:spPr bwMode="auto">
          <a:xfrm>
            <a:off x="1269933" y="2180552"/>
            <a:ext cx="6747010" cy="423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9FFB285-7699-420F-83FE-0194C95F7214}" type="slidenum">
              <a:rPr lang="en-IN" smtClean="0"/>
              <a:t>43</a:t>
            </a:fld>
            <a:endParaRPr lang="en-IN"/>
          </a:p>
        </p:txBody>
      </p:sp>
    </p:spTree>
    <p:extLst>
      <p:ext uri="{BB962C8B-B14F-4D97-AF65-F5344CB8AC3E}">
        <p14:creationId xmlns:p14="http://schemas.microsoft.com/office/powerpoint/2010/main" val="3147765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t>Proof Of </a:t>
            </a:r>
            <a:r>
              <a:rPr lang="en-US" sz="4800" dirty="0" smtClean="0"/>
              <a:t>Concept</a:t>
            </a:r>
            <a:endParaRPr lang="en-US" sz="4800" dirty="0"/>
          </a:p>
        </p:txBody>
      </p:sp>
      <p:sp>
        <p:nvSpPr>
          <p:cNvPr id="3" name="Content Placeholder 2"/>
          <p:cNvSpPr>
            <a:spLocks noGrp="1"/>
          </p:cNvSpPr>
          <p:nvPr>
            <p:ph sz="half" idx="1"/>
          </p:nvPr>
        </p:nvSpPr>
        <p:spPr>
          <a:xfrm>
            <a:off x="467544" y="1268760"/>
            <a:ext cx="8154353" cy="1005840"/>
          </a:xfrm>
        </p:spPr>
        <p:txBody>
          <a:bodyPr>
            <a:normAutofit fontScale="85000" lnSpcReduction="20000"/>
          </a:bodyPr>
          <a:lstStyle/>
          <a:p>
            <a:pPr marL="0" indent="0" algn="just">
              <a:buNone/>
            </a:pPr>
            <a:r>
              <a:rPr lang="en-US" dirty="0"/>
              <a:t>When we enter the same payload in the address portion and update it in the </a:t>
            </a:r>
            <a:r>
              <a:rPr lang="en-US" dirty="0" smtClean="0"/>
              <a:t>URL </a:t>
            </a:r>
            <a:r>
              <a:rPr lang="en-US" dirty="0"/>
              <a:t>- '</a:t>
            </a:r>
            <a:r>
              <a:rPr lang="en-US" dirty="0" smtClean="0">
                <a:latin typeface="Calibri" panose="020F0502020204030204" charset="0"/>
                <a:sym typeface="+mn-ea"/>
              </a:rPr>
              <a:t>http://52.66.198.61/profile/16/edit/'</a:t>
            </a:r>
            <a:r>
              <a:rPr lang="en-US" dirty="0"/>
              <a:t> ,we get:</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78" t="4605" r="25653" b="21053"/>
          <a:stretch/>
        </p:blipFill>
        <p:spPr bwMode="auto">
          <a:xfrm>
            <a:off x="1699434" y="2060848"/>
            <a:ext cx="5888008" cy="4358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44</a:t>
            </a:fld>
            <a:endParaRPr lang="en-IN"/>
          </a:p>
        </p:txBody>
      </p:sp>
    </p:spTree>
    <p:extLst>
      <p:ext uri="{BB962C8B-B14F-4D97-AF65-F5344CB8AC3E}">
        <p14:creationId xmlns:p14="http://schemas.microsoft.com/office/powerpoint/2010/main" val="350870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53007" y="332656"/>
            <a:ext cx="5980861" cy="948905"/>
          </a:xfrm>
        </p:spPr>
        <p:txBody>
          <a:bodyPr>
            <a:normAutofit/>
          </a:bodyPr>
          <a:lstStyle/>
          <a:p>
            <a:r>
              <a:rPr lang="en-IN" sz="4800" dirty="0"/>
              <a:t>Business Impact – High</a:t>
            </a:r>
          </a:p>
        </p:txBody>
      </p:sp>
      <p:sp>
        <p:nvSpPr>
          <p:cNvPr id="5" name="TextBox 4"/>
          <p:cNvSpPr txBox="1"/>
          <p:nvPr/>
        </p:nvSpPr>
        <p:spPr>
          <a:xfrm>
            <a:off x="107504" y="1518249"/>
            <a:ext cx="8928992" cy="30384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marL="342900" indent="-342900" algn="just" latinLnBrk="1" hangingPunct="0">
              <a:buFont typeface="Arial" pitchFamily="34" charset="0"/>
              <a:buChar char="•"/>
            </a:pPr>
            <a:r>
              <a:rPr lang="en-US" sz="2400" dirty="0" smtClean="0">
                <a:latin typeface="Calibri" panose="020F0502020204030204" charset="0"/>
                <a:cs typeface="Calibri" panose="020F0502020204030204" charset="0"/>
              </a:rPr>
              <a:t>As attacker can inject arbitrary HTML CSS and JS via the URL, attacker can put any content on the page like phishing pages, install malware on victim’s device and even host explicit content that could compromise the reputation of the organization</a:t>
            </a:r>
          </a:p>
          <a:p>
            <a:pPr marL="342900" indent="-342900" algn="just" latinLnBrk="1" hangingPunct="0">
              <a:buFont typeface="Arial" pitchFamily="34" charset="0"/>
              <a:buChar char="•"/>
            </a:pPr>
            <a:endParaRPr lang="en-US" sz="2400" dirty="0">
              <a:latin typeface="Calibri" panose="020F0502020204030204" charset="0"/>
              <a:cs typeface="Calibri" panose="020F0502020204030204" charset="0"/>
            </a:endParaRPr>
          </a:p>
          <a:p>
            <a:pPr marL="342900" indent="-342900" algn="just" latinLnBrk="1" hangingPunct="0">
              <a:buFont typeface="Arial" pitchFamily="34" charset="0"/>
              <a:buChar char="•"/>
            </a:pPr>
            <a:r>
              <a:rPr lang="en-US" sz="2400" dirty="0" smtClean="0">
                <a:latin typeface="Calibri" panose="020F0502020204030204" charset="0"/>
                <a:cs typeface="Calibri" panose="020F0502020204030204" charset="0"/>
              </a:rPr>
              <a:t>All attacker needs to do is send the link with the payload to the victim and victim would see hacker controlled content on the website. As the user trusts the website, he/she will trust the content.</a:t>
            </a:r>
            <a:endParaRPr lang="en-US" sz="2400" dirty="0">
              <a:latin typeface="Calibri" panose="020F0502020204030204" charset="0"/>
              <a:cs typeface="Calibri" panose="020F0502020204030204" charset="0"/>
            </a:endParaRPr>
          </a:p>
        </p:txBody>
      </p:sp>
      <p:sp>
        <p:nvSpPr>
          <p:cNvPr id="2" name="Slide Number Placeholder 1"/>
          <p:cNvSpPr>
            <a:spLocks noGrp="1"/>
          </p:cNvSpPr>
          <p:nvPr>
            <p:ph type="sldNum" sz="quarter" idx="2"/>
          </p:nvPr>
        </p:nvSpPr>
        <p:spPr/>
        <p:txBody>
          <a:bodyPr/>
          <a:lstStyle/>
          <a:p>
            <a:pPr lvl="0"/>
            <a:fld id="{86CB4B4D-7CA3-9044-876B-883B54F8677D}" type="slidenum">
              <a:rPr lang="en-IN" smtClean="0"/>
              <a:t>45</a:t>
            </a:fld>
            <a:endParaRPr lang="en-IN"/>
          </a:p>
        </p:txBody>
      </p:sp>
    </p:spTree>
    <p:extLst>
      <p:ext uri="{BB962C8B-B14F-4D97-AF65-F5344CB8AC3E}">
        <p14:creationId xmlns:p14="http://schemas.microsoft.com/office/powerpoint/2010/main" val="137816662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normAutofit/>
            <a:scene3d>
              <a:camera prst="orthographicFront"/>
              <a:lightRig rig="soft" dir="t">
                <a:rot lat="0" lon="0" rev="15600000"/>
              </a:lightRig>
            </a:scene3d>
            <a:sp3d extrusionH="57150" prstMaterial="softEdge">
              <a:bevelT w="25400" h="38100"/>
            </a:sp3d>
          </a:bodyPr>
          <a:lstStyle/>
          <a:p>
            <a:r>
              <a:rPr lang="en-IN" sz="4800" dirty="0"/>
              <a:t>Recommendation</a:t>
            </a:r>
          </a:p>
        </p:txBody>
      </p:sp>
      <p:sp>
        <p:nvSpPr>
          <p:cNvPr id="3" name="Text Placeholder 2"/>
          <p:cNvSpPr>
            <a:spLocks noGrp="1"/>
          </p:cNvSpPr>
          <p:nvPr>
            <p:ph type="body" idx="1"/>
          </p:nvPr>
        </p:nvSpPr>
        <p:spPr>
          <a:xfrm>
            <a:off x="628650" y="1515074"/>
            <a:ext cx="7886700" cy="4351338"/>
          </a:xfrm>
        </p:spPr>
        <p:txBody>
          <a:bodyPr>
            <a:noAutofit/>
          </a:bodyPr>
          <a:lstStyle/>
          <a:p>
            <a:pPr marL="0" indent="0">
              <a:buNone/>
            </a:pPr>
            <a:r>
              <a:rPr lang="en-IN" dirty="0" smtClean="0"/>
              <a:t>Take the following precautions:</a:t>
            </a:r>
          </a:p>
          <a:p>
            <a:pPr lvl="1"/>
            <a:r>
              <a:rPr lang="en-IN" dirty="0" smtClean="0"/>
              <a:t>Sanitise all user input and block characters you do not want</a:t>
            </a:r>
          </a:p>
          <a:p>
            <a:pPr lvl="1"/>
            <a:r>
              <a:rPr lang="en-IN" dirty="0" smtClean="0"/>
              <a:t>Convert special HTML characters like ‘ “ &lt; &gt; into HTML entities &amp;</a:t>
            </a:r>
            <a:r>
              <a:rPr lang="en-IN" dirty="0" err="1" smtClean="0"/>
              <a:t>quot</a:t>
            </a:r>
            <a:r>
              <a:rPr lang="en-IN" dirty="0" smtClean="0"/>
              <a:t>; %22 &amp;</a:t>
            </a:r>
            <a:r>
              <a:rPr lang="en-IN" dirty="0" err="1" smtClean="0"/>
              <a:t>lt</a:t>
            </a:r>
            <a:r>
              <a:rPr lang="en-IN" dirty="0" smtClean="0"/>
              <a:t>; &amp;</a:t>
            </a:r>
            <a:r>
              <a:rPr lang="en-IN" dirty="0" err="1" smtClean="0"/>
              <a:t>gt</a:t>
            </a:r>
            <a:r>
              <a:rPr lang="en-IN" dirty="0" smtClean="0"/>
              <a:t>; before printing them on the website</a:t>
            </a:r>
          </a:p>
          <a:p>
            <a:pPr marL="457200" lvl="1" indent="0">
              <a:buNone/>
            </a:pPr>
            <a:endParaRPr lang="en-IN" dirty="0" smtClean="0"/>
          </a:p>
          <a:p>
            <a:pPr lvl="1"/>
            <a:endParaRPr lang="en-IN" dirty="0" smtClean="0"/>
          </a:p>
          <a:p>
            <a:pPr lvl="1"/>
            <a:endParaRPr lang="en-IN" dirty="0" smtClean="0"/>
          </a:p>
          <a:p>
            <a:pPr lvl="1"/>
            <a:endParaRPr lang="en-IN" dirty="0" smtClean="0"/>
          </a:p>
          <a:p>
            <a:pPr lvl="1"/>
            <a:endParaRPr lang="en-IN" dirty="0"/>
          </a:p>
        </p:txBody>
      </p:sp>
      <p:sp>
        <p:nvSpPr>
          <p:cNvPr id="4" name="Slide Number Placeholder 3"/>
          <p:cNvSpPr>
            <a:spLocks noGrp="1"/>
          </p:cNvSpPr>
          <p:nvPr>
            <p:ph type="sldNum" sz="quarter" idx="2"/>
          </p:nvPr>
        </p:nvSpPr>
        <p:spPr/>
        <p:txBody>
          <a:bodyPr/>
          <a:lstStyle/>
          <a:p>
            <a:pPr lvl="0"/>
            <a:fld id="{86CB4B4D-7CA3-9044-876B-883B54F8677D}" type="slidenum">
              <a:rPr lang="en-IN" smtClean="0"/>
              <a:t>46</a:t>
            </a:fld>
            <a:endParaRPr lang="en-IN"/>
          </a:p>
        </p:txBody>
      </p:sp>
    </p:spTree>
    <p:extLst>
      <p:ext uri="{BB962C8B-B14F-4D97-AF65-F5344CB8AC3E}">
        <p14:creationId xmlns:p14="http://schemas.microsoft.com/office/powerpoint/2010/main" val="20843071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726347"/>
            <a:ext cx="8515350" cy="1631216"/>
          </a:xfrm>
          <a:prstGeom prst="rect">
            <a:avLst/>
          </a:prstGeom>
        </p:spPr>
        <p:txBody>
          <a:bodyPr wrap="square">
            <a:spAutoFit/>
          </a:bodyPr>
          <a:lstStyle/>
          <a:p>
            <a:pPr marL="285750" indent="-285750">
              <a:buFont typeface="Arial" pitchFamily="34" charset="0"/>
              <a:buChar char="•"/>
            </a:pPr>
            <a:r>
              <a:rPr lang="en-US" sz="2400" i="1" dirty="0" smtClean="0">
                <a:latin typeface="Calibri" panose="020F0502020204030204" charset="0"/>
              </a:rPr>
              <a:t>https://www.owasp.org/index.php/Cross-site_Scripting_(XSS)</a:t>
            </a:r>
          </a:p>
          <a:p>
            <a:pPr marL="285750" indent="-285750">
              <a:buFont typeface="Arial" pitchFamily="34" charset="0"/>
              <a:buChar char="•"/>
            </a:pPr>
            <a:r>
              <a:rPr lang="en-IN" sz="2400" i="1" dirty="0"/>
              <a:t>https://</a:t>
            </a:r>
            <a:r>
              <a:rPr lang="en-IN" sz="2400" dirty="0"/>
              <a:t>en.wikipedia.org/wiki/Cross-site_scripting</a:t>
            </a:r>
          </a:p>
          <a:p>
            <a:pPr marL="285750" indent="-285750">
              <a:buFont typeface="Arial" pitchFamily="34" charset="0"/>
              <a:buChar char="•"/>
            </a:pPr>
            <a:r>
              <a:rPr lang="en-IN" sz="2400" i="1" dirty="0"/>
              <a:t>https://www.w3schools.com/html/html_entities.asp</a:t>
            </a:r>
          </a:p>
          <a:p>
            <a:pPr marL="285750" indent="-285750">
              <a:buFont typeface="Arial" pitchFamily="34" charset="0"/>
              <a:buChar char="•"/>
            </a:pPr>
            <a:endParaRPr lang="en-IN" sz="2400" i="1" dirty="0"/>
          </a:p>
        </p:txBody>
      </p:sp>
      <p:sp>
        <p:nvSpPr>
          <p:cNvPr id="5" name="Title 1"/>
          <p:cNvSpPr txBox="1"/>
          <p:nvPr/>
        </p:nvSpPr>
        <p:spPr>
          <a:xfrm>
            <a:off x="395536" y="332656"/>
            <a:ext cx="7886700" cy="132556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t>References</a:t>
            </a:r>
            <a:endParaRPr lang="en-IN" sz="4800" dirty="0"/>
          </a:p>
        </p:txBody>
      </p:sp>
      <p:sp>
        <p:nvSpPr>
          <p:cNvPr id="2" name="Slide Number Placeholder 1"/>
          <p:cNvSpPr>
            <a:spLocks noGrp="1"/>
          </p:cNvSpPr>
          <p:nvPr>
            <p:ph type="sldNum" sz="quarter" idx="2"/>
          </p:nvPr>
        </p:nvSpPr>
        <p:spPr/>
        <p:txBody>
          <a:bodyPr/>
          <a:lstStyle/>
          <a:p>
            <a:pPr lvl="0"/>
            <a:fld id="{86CB4B4D-7CA3-9044-876B-883B54F8677D}" type="slidenum">
              <a:rPr lang="en-IN" smtClean="0"/>
              <a:t>47</a:t>
            </a:fld>
            <a:endParaRPr lang="en-IN"/>
          </a:p>
        </p:txBody>
      </p:sp>
    </p:spTree>
    <p:extLst>
      <p:ext uri="{BB962C8B-B14F-4D97-AF65-F5344CB8AC3E}">
        <p14:creationId xmlns:p14="http://schemas.microsoft.com/office/powerpoint/2010/main" val="26077303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57" y="476672"/>
            <a:ext cx="8615362" cy="1143000"/>
          </a:xfrm>
        </p:spPr>
        <p:txBody>
          <a:bodyPr>
            <a:noAutofit/>
          </a:bodyPr>
          <a:lstStyle/>
          <a:p>
            <a:r>
              <a:rPr lang="en-US" sz="4800" dirty="0"/>
              <a:t>7</a:t>
            </a:r>
            <a:r>
              <a:rPr lang="en-US" sz="4800" dirty="0" smtClean="0"/>
              <a:t>)Cross </a:t>
            </a:r>
            <a:r>
              <a:rPr lang="en-US" sz="4800" dirty="0"/>
              <a:t>Site Request Forgery(CSRF</a:t>
            </a:r>
            <a:r>
              <a:rPr lang="en-US" sz="4800" dirty="0" smtClean="0"/>
              <a:t>)</a:t>
            </a:r>
            <a:endParaRPr lang="en-US" sz="4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3086876"/>
              </p:ext>
            </p:extLst>
          </p:nvPr>
        </p:nvGraphicFramePr>
        <p:xfrm>
          <a:off x="1330807" y="1484784"/>
          <a:ext cx="6625262" cy="4942884"/>
        </p:xfrm>
        <a:graphic>
          <a:graphicData uri="http://schemas.openxmlformats.org/drawingml/2006/table">
            <a:tbl>
              <a:tblPr firstRow="1" bandRow="1">
                <a:tableStyleId>{5C22544A-7EE6-4342-B048-85BDC9FD1C3A}</a:tableStyleId>
              </a:tblPr>
              <a:tblGrid>
                <a:gridCol w="1155165"/>
                <a:gridCol w="5470097"/>
              </a:tblGrid>
              <a:tr h="331375">
                <a:tc>
                  <a:txBody>
                    <a:bodyPr/>
                    <a:lstStyle/>
                    <a:p>
                      <a:pPr algn="ctr"/>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62216">
                <a:tc rowSpan="2">
                  <a:txBody>
                    <a:bodyPr/>
                    <a:lstStyle/>
                    <a:p>
                      <a:pPr algn="ctr"/>
                      <a:r>
                        <a:rPr lang="en-IN" sz="2000" dirty="0" smtClean="0">
                          <a:solidFill>
                            <a:srgbClr val="FFFFFF"/>
                          </a:solidFill>
                          <a:latin typeface="Calibri" panose="020F0502020204030204" charset="0"/>
                        </a:rPr>
                        <a:t> Cross Site </a:t>
                      </a:r>
                      <a:r>
                        <a:rPr lang="en-US" altLang="en-IN" sz="2000" dirty="0" smtClean="0">
                          <a:solidFill>
                            <a:srgbClr val="FFFFFF"/>
                          </a:solidFill>
                          <a:latin typeface="Calibri" panose="020F0502020204030204" charset="0"/>
                        </a:rPr>
                        <a:t>Request Forgery</a:t>
                      </a:r>
                      <a:r>
                        <a:rPr lang="en-US" sz="1800" dirty="0" smtClean="0">
                          <a:solidFill>
                            <a:srgbClr val="FFFFFF"/>
                          </a:solidFill>
                          <a:latin typeface="Calibri" panose="020F0502020204030204" charset="0"/>
                        </a:rPr>
                        <a:t>(Severe)</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CSRF is found in the modules below:-</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http://52.66.198.61/profile/change_password.php</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1"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171450" indent="-171450">
                        <a:buFont typeface="Arial" panose="020B0604020202020204" pitchFamily="34" charset="0"/>
                        <a:buChar char="•"/>
                      </a:pPr>
                      <a:r>
                        <a:rPr lang="en-US" sz="1800" b="0" baseline="0" dirty="0" smtClean="0">
                          <a:solidFill>
                            <a:schemeClr val="tx1"/>
                          </a:solidFill>
                          <a:latin typeface="Calibri" panose="020F0502020204030204" charset="0"/>
                        </a:rPr>
                        <a:t>Update(POST)</a:t>
                      </a:r>
                    </a:p>
                    <a:p>
                      <a:pPr indent="0">
                        <a:buFont typeface="Arial" panose="020B0604020202020204" pitchFamily="34" charset="0"/>
                        <a:buNone/>
                      </a:pPr>
                      <a:endParaRPr lang="en-US" sz="1800" b="0" dirty="0" smtClean="0">
                        <a:solidFill>
                          <a:schemeClr val="tx1"/>
                        </a:solidFill>
                        <a:latin typeface="Calibri" panose="020F0502020204030204" charset="0"/>
                      </a:endParaRPr>
                    </a:p>
                    <a:p>
                      <a:pPr marL="0" indent="0">
                        <a:buFont typeface="Arial" panose="020B0604020202020204" pitchFamily="34" charset="0"/>
                        <a:buNone/>
                      </a:pPr>
                      <a:endParaRPr lang="en-US" sz="1800" b="0" dirty="0" smtClean="0">
                        <a:solidFill>
                          <a:schemeClr val="tx1"/>
                        </a:solidFill>
                        <a:latin typeface="Calibri" panose="020F0502020204030204" charset="0"/>
                      </a:endParaRPr>
                    </a:p>
                    <a:p>
                      <a:pPr marL="0"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86671">
                <a:tc vMerge="1">
                  <a:txBody>
                    <a:bodyPr/>
                    <a:lstStyle/>
                    <a:p>
                      <a:endParaRPr lang="en-US"/>
                    </a:p>
                  </a:txBody>
                  <a:tcPr/>
                </a:tc>
                <a:tc>
                  <a:txBody>
                    <a:bodyPr/>
                    <a:lstStyle/>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http://52.66.198.61/cart/cart.php</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baseline="0" dirty="0" smtClean="0">
                          <a:solidFill>
                            <a:schemeClr val="tx1"/>
                          </a:solidFill>
                          <a:latin typeface="Calibri" panose="020F0502020204030204" charset="0"/>
                        </a:rPr>
                        <a:t>Confirm order option(POST)</a:t>
                      </a: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2"/>
          </p:nvPr>
        </p:nvSpPr>
        <p:spPr/>
        <p:txBody>
          <a:bodyPr/>
          <a:lstStyle/>
          <a:p>
            <a:pPr lvl="0"/>
            <a:fld id="{86CB4B4D-7CA3-9044-876B-883B54F8677D}" type="slidenum">
              <a:rPr lang="en-IN" smtClean="0"/>
              <a:t>48</a:t>
            </a:fld>
            <a:endParaRPr lang="en-IN"/>
          </a:p>
        </p:txBody>
      </p:sp>
    </p:spTree>
    <p:extLst>
      <p:ext uri="{BB962C8B-B14F-4D97-AF65-F5344CB8AC3E}">
        <p14:creationId xmlns:p14="http://schemas.microsoft.com/office/powerpoint/2010/main" val="186288136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Observation</a:t>
            </a:r>
            <a:endParaRPr lang="en-US" u="sng" dirty="0">
              <a:solidFill>
                <a:schemeClr val="accent1"/>
              </a:solidFill>
              <a:effectLst>
                <a:outerShdw blurRad="38100" dist="25400" dir="5400000" algn="ctr" rotWithShape="0">
                  <a:srgbClr val="6E747A">
                    <a:alpha val="43000"/>
                  </a:srgbClr>
                </a:outerShdw>
              </a:effectLst>
            </a:endParaRPr>
          </a:p>
        </p:txBody>
      </p:sp>
      <p:sp>
        <p:nvSpPr>
          <p:cNvPr id="3" name="Text Placeholder 2"/>
          <p:cNvSpPr>
            <a:spLocks noGrp="1"/>
          </p:cNvSpPr>
          <p:nvPr>
            <p:ph type="body" idx="1"/>
          </p:nvPr>
        </p:nvSpPr>
        <p:spPr>
          <a:xfrm>
            <a:off x="548596" y="1274971"/>
            <a:ext cx="7886700" cy="857885"/>
          </a:xfrm>
        </p:spPr>
        <p:txBody>
          <a:bodyPr>
            <a:normAutofit fontScale="70000" lnSpcReduction="20000"/>
          </a:bodyPr>
          <a:lstStyle/>
          <a:p>
            <a:pPr marL="0" indent="0" algn="just">
              <a:buFont typeface="Arial" panose="020B0604020202020204" pitchFamily="34" charset="0"/>
              <a:buNone/>
            </a:pPr>
            <a:r>
              <a:rPr lang="en-US" dirty="0"/>
              <a:t>We navigate to '</a:t>
            </a:r>
            <a:r>
              <a:rPr lang="en-US" dirty="0" smtClean="0">
                <a:latin typeface="Calibri" panose="020F0502020204030204" charset="0"/>
                <a:sym typeface="+mn-ea"/>
              </a:rPr>
              <a:t>http://52.66.198.61/profile/change_password.php' after logging in to our account.</a:t>
            </a:r>
            <a:endParaRPr lang="en-US" dirty="0"/>
          </a:p>
        </p:txBody>
      </p:sp>
      <p:pic>
        <p:nvPicPr>
          <p:cNvPr id="4" name="Picture 3" descr="Change password webpage"/>
          <p:cNvPicPr>
            <a:picLocks noChangeAspect="1"/>
          </p:cNvPicPr>
          <p:nvPr/>
        </p:nvPicPr>
        <p:blipFill>
          <a:blip r:embed="rId2"/>
          <a:stretch>
            <a:fillRect/>
          </a:stretch>
        </p:blipFill>
        <p:spPr>
          <a:xfrm>
            <a:off x="899592" y="2132856"/>
            <a:ext cx="7184708" cy="4312920"/>
          </a:xfrm>
          <a:prstGeom prst="rect">
            <a:avLst/>
          </a:prstGeom>
        </p:spPr>
      </p:pic>
      <p:sp>
        <p:nvSpPr>
          <p:cNvPr id="5" name="Slide Number Placeholder 4"/>
          <p:cNvSpPr>
            <a:spLocks noGrp="1"/>
          </p:cNvSpPr>
          <p:nvPr>
            <p:ph type="sldNum" sz="quarter" idx="2"/>
          </p:nvPr>
        </p:nvSpPr>
        <p:spPr/>
        <p:txBody>
          <a:bodyPr/>
          <a:lstStyle/>
          <a:p>
            <a:pPr lvl="0"/>
            <a:fld id="{86CB4B4D-7CA3-9044-876B-883B54F8677D}" type="slidenum">
              <a:rPr lang="en-IN" smtClean="0"/>
              <a:t>49</a:t>
            </a:fld>
            <a:endParaRPr lang="en-IN"/>
          </a:p>
        </p:txBody>
      </p:sp>
    </p:spTree>
    <p:extLst>
      <p:ext uri="{BB962C8B-B14F-4D97-AF65-F5344CB8AC3E}">
        <p14:creationId xmlns:p14="http://schemas.microsoft.com/office/powerpoint/2010/main" val="5582279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ext uri="{D42A27DB-BD31-4B8C-83A1-F6EECF244321}">
                <p14:modId xmlns:p14="http://schemas.microsoft.com/office/powerpoint/2010/main" val="1865147562"/>
              </p:ext>
            </p:extLst>
          </p:nvPr>
        </p:nvGraphicFramePr>
        <p:xfrm>
          <a:off x="755576" y="980728"/>
          <a:ext cx="7190184" cy="2599394"/>
        </p:xfrm>
        <a:graphic>
          <a:graphicData uri="http://schemas.openxmlformats.org/drawingml/2006/table">
            <a:tbl>
              <a:tblPr firstRow="1" bandRow="1">
                <a:tableStyleId>{5C22544A-7EE6-4342-B048-85BDC9FD1C3A}</a:tableStyleId>
              </a:tblPr>
              <a:tblGrid>
                <a:gridCol w="667385"/>
                <a:gridCol w="1416685"/>
                <a:gridCol w="3737962"/>
                <a:gridCol w="1368152"/>
              </a:tblGrid>
              <a:tr h="0">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11</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a:latin typeface="Calibri" panose="020F0502020204030204" charset="0"/>
                        </a:rPr>
                        <a:t>Moderate</a:t>
                      </a:r>
                    </a:p>
                  </a:txBody>
                  <a:tcPr marL="82988" marR="82988" marT="41494" marB="41494"/>
                </a:tc>
                <a:tc>
                  <a:txBody>
                    <a:bodyPr/>
                    <a:lstStyle/>
                    <a:p>
                      <a:pPr eaLnBrk="1" hangingPunct="1">
                        <a:buNone/>
                      </a:pPr>
                      <a:r>
                        <a:rPr lang="en-US" sz="1600" b="0" dirty="0">
                          <a:solidFill>
                            <a:schemeClr val="dk1"/>
                          </a:solidFill>
                          <a:latin typeface="Calibri" panose="020F0502020204030204" charset="0"/>
                          <a:ea typeface="+mn-ea"/>
                          <a:cs typeface="+mn-cs"/>
                          <a:sym typeface="Arial" panose="020B0604020202020204"/>
                        </a:rPr>
                        <a:t>Unrequired Details of seller</a:t>
                      </a:r>
                    </a:p>
                  </a:txBody>
                  <a:tcPr marL="82988" marR="82988" marT="41494" marB="41494"/>
                </a:tc>
                <a:tc>
                  <a:txBody>
                    <a:bodyPr/>
                    <a:lstStyle/>
                    <a:p>
                      <a:pPr algn="ctr">
                        <a:buNone/>
                      </a:pPr>
                      <a:r>
                        <a:rPr lang="en-US" sz="1600" b="0" dirty="0" smtClean="0">
                          <a:latin typeface="Calibri" panose="020F0502020204030204" charset="0"/>
                        </a:rPr>
                        <a:t>1</a:t>
                      </a:r>
                    </a:p>
                  </a:txBody>
                  <a:tcPr marL="82988" marR="82988" marT="41494" marB="41494"/>
                </a:tc>
              </a:tr>
              <a:tr h="366964">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12</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a:latin typeface="Calibri" panose="020F0502020204030204" charset="0"/>
                        </a:rPr>
                        <a:t>Moderate </a:t>
                      </a:r>
                    </a:p>
                  </a:txBody>
                  <a:tcPr marL="82988" marR="82988" marT="41494" marB="41494"/>
                </a:tc>
                <a:tc>
                  <a:txBody>
                    <a:bodyPr/>
                    <a:lstStyle/>
                    <a:p>
                      <a:pPr eaLnBrk="1" hangingPunct="1">
                        <a:buNone/>
                      </a:pPr>
                      <a:r>
                        <a:rPr lang="en-US" sz="1600" b="0" dirty="0">
                          <a:solidFill>
                            <a:schemeClr val="dk1"/>
                          </a:solidFill>
                          <a:latin typeface="Calibri" panose="020F0502020204030204" charset="0"/>
                          <a:ea typeface="+mn-ea"/>
                          <a:cs typeface="+mn-cs"/>
                          <a:sym typeface="Arial" panose="020B0604020202020204"/>
                        </a:rPr>
                        <a:t>Outdated Elements</a:t>
                      </a:r>
                    </a:p>
                  </a:txBody>
                  <a:tcPr marL="82988" marR="82988" marT="41494" marB="41494"/>
                </a:tc>
                <a:tc>
                  <a:txBody>
                    <a:bodyPr/>
                    <a:lstStyle/>
                    <a:p>
                      <a:pPr algn="ctr">
                        <a:buNone/>
                      </a:pPr>
                      <a:r>
                        <a:rPr lang="en-US" sz="1600" b="0" dirty="0" smtClean="0">
                          <a:latin typeface="Calibri" panose="020F0502020204030204" charset="0"/>
                        </a:rPr>
                        <a:t>2</a:t>
                      </a:r>
                    </a:p>
                  </a:txBody>
                  <a:tcPr marL="82988" marR="82988" marT="41494" marB="41494"/>
                </a:tc>
              </a:tr>
              <a:tr h="460299">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13</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a:latin typeface="Calibri" panose="020F0502020204030204" charset="0"/>
                        </a:rPr>
                        <a:t>Low</a:t>
                      </a:r>
                    </a:p>
                  </a:txBody>
                  <a:tcPr marL="82988" marR="82988" marT="41494" marB="41494"/>
                </a:tc>
                <a:tc>
                  <a:txBody>
                    <a:bodyPr/>
                    <a:lstStyle/>
                    <a:p>
                      <a:pPr eaLnBrk="1" hangingPunct="1">
                        <a:buNone/>
                      </a:pPr>
                      <a:r>
                        <a:rPr lang="en-US" sz="1600" b="0" dirty="0">
                          <a:solidFill>
                            <a:schemeClr val="dk1"/>
                          </a:solidFill>
                          <a:latin typeface="Calibri" panose="020F0502020204030204" charset="0"/>
                          <a:ea typeface="+mn-ea"/>
                          <a:cs typeface="+mn-cs"/>
                          <a:sym typeface="Arial" panose="020B0604020202020204"/>
                        </a:rPr>
                        <a:t>Improper Server side </a:t>
                      </a:r>
                      <a:r>
                        <a:rPr lang="en-US" sz="1600" b="0" kern="1200" dirty="0">
                          <a:solidFill>
                            <a:schemeClr val="dk1"/>
                          </a:solidFill>
                          <a:latin typeface="Calibri" panose="020F0502020204030204" charset="0"/>
                          <a:ea typeface="+mn-ea"/>
                          <a:cs typeface="+mn-cs"/>
                          <a:sym typeface="Arial" panose="020B0604020202020204"/>
                        </a:rPr>
                        <a:t>filter</a:t>
                      </a:r>
                      <a:r>
                        <a:rPr lang="en-US" sz="1600" b="0" dirty="0">
                          <a:solidFill>
                            <a:schemeClr val="dk1"/>
                          </a:solidFill>
                          <a:latin typeface="Calibri" panose="020F0502020204030204" charset="0"/>
                          <a:ea typeface="+mn-ea"/>
                          <a:cs typeface="+mn-cs"/>
                          <a:sym typeface="Arial" panose="020B0604020202020204"/>
                        </a:rPr>
                        <a:t> </a:t>
                      </a:r>
                    </a:p>
                  </a:txBody>
                  <a:tcPr marL="82988" marR="82988" marT="41494" marB="41494"/>
                </a:tc>
                <a:tc>
                  <a:txBody>
                    <a:bodyPr/>
                    <a:lstStyle/>
                    <a:p>
                      <a:pPr algn="ctr">
                        <a:buNone/>
                      </a:pPr>
                      <a:r>
                        <a:rPr lang="en-US" sz="1600" b="0" dirty="0" smtClean="0">
                          <a:latin typeface="Calibri" panose="020F0502020204030204" charset="0"/>
                        </a:rPr>
                        <a:t>1</a:t>
                      </a:r>
                    </a:p>
                  </a:txBody>
                  <a:tcPr marL="82988" marR="82988" marT="41494" marB="41494"/>
                </a:tc>
              </a:tr>
              <a:tr h="410253">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14</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a:latin typeface="Calibri" panose="020F0502020204030204" charset="0"/>
                        </a:rPr>
                        <a:t>Low</a:t>
                      </a:r>
                    </a:p>
                  </a:txBody>
                  <a:tcPr marL="82988" marR="82988" marT="41494" marB="41494"/>
                </a:tc>
                <a:tc>
                  <a:txBody>
                    <a:bodyPr/>
                    <a:lstStyle/>
                    <a:p>
                      <a:pPr eaLnBrk="1" hangingPunct="1">
                        <a:buNone/>
                      </a:pPr>
                      <a:r>
                        <a:rPr lang="en-US" sz="1600" b="0" dirty="0">
                          <a:solidFill>
                            <a:schemeClr val="dk1"/>
                          </a:solidFill>
                          <a:latin typeface="Calibri" panose="020F0502020204030204" charset="0"/>
                          <a:ea typeface="+mn-ea"/>
                          <a:cs typeface="+mn-cs"/>
                          <a:sym typeface="Arial" panose="020B0604020202020204"/>
                        </a:rPr>
                        <a:t>Default error display</a:t>
                      </a:r>
                    </a:p>
                  </a:txBody>
                  <a:tcPr marL="82988" marR="82988" marT="41494" marB="41494"/>
                </a:tc>
                <a:tc>
                  <a:txBody>
                    <a:bodyPr/>
                    <a:lstStyle/>
                    <a:p>
                      <a:pPr algn="ctr">
                        <a:buNone/>
                      </a:pPr>
                      <a:r>
                        <a:rPr lang="en-US" sz="1600" b="0" dirty="0" smtClean="0">
                          <a:latin typeface="Calibri" panose="020F0502020204030204" charset="0"/>
                        </a:rPr>
                        <a:t>2</a:t>
                      </a:r>
                    </a:p>
                  </a:txBody>
                  <a:tcPr marL="82988" marR="82988" marT="41494" marB="41494"/>
                </a:tc>
              </a:tr>
              <a:tr h="517525">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15</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smtClean="0">
                          <a:solidFill>
                            <a:schemeClr val="dk1"/>
                          </a:solidFill>
                          <a:latin typeface="Calibri" panose="020F0502020204030204" charset="0"/>
                          <a:ea typeface="+mn-ea"/>
                          <a:cs typeface="+mn-cs"/>
                          <a:sym typeface="Arial" panose="020B0604020202020204"/>
                        </a:rPr>
                        <a:t>Low</a:t>
                      </a:r>
                      <a:endParaRPr lang="en-US" sz="1600" b="0" dirty="0" smtClean="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Default Debug Pages</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smtClean="0">
                          <a:latin typeface="Calibri" panose="020F0502020204030204" charset="0"/>
                        </a:rPr>
                        <a:t>1</a:t>
                      </a:r>
                    </a:p>
                  </a:txBody>
                  <a:tcPr marL="82988" marR="82988" marT="41494" marB="41494"/>
                </a:tc>
              </a:tr>
              <a:tr h="517525">
                <a:tc>
                  <a:txBody>
                    <a:bodyPr/>
                    <a:lstStyle/>
                    <a:p>
                      <a:pPr algn="ctr" eaLnBrk="1" hangingPunct="1">
                        <a:buNone/>
                      </a:pPr>
                      <a:r>
                        <a:rPr lang="en-US" sz="1600" b="0" dirty="0" smtClean="0">
                          <a:solidFill>
                            <a:schemeClr val="dk1"/>
                          </a:solidFill>
                          <a:latin typeface="Calibri" panose="020F0502020204030204" charset="0"/>
                          <a:ea typeface="+mn-ea"/>
                          <a:cs typeface="+mn-cs"/>
                          <a:sym typeface="Arial" panose="020B0604020202020204"/>
                        </a:rPr>
                        <a:t>16</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Severe </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defRPr/>
                      </a:pPr>
                      <a:r>
                        <a:rPr lang="en-US" sz="1600" b="0" dirty="0" smtClean="0">
                          <a:solidFill>
                            <a:schemeClr val="dk1"/>
                          </a:solidFill>
                          <a:latin typeface="Calibri" panose="020F0502020204030204" charset="0"/>
                          <a:ea typeface="+mn-ea"/>
                          <a:cs typeface="+mn-cs"/>
                          <a:sym typeface="Arial" panose="020B0604020202020204"/>
                        </a:rPr>
                        <a:t>Open Redirection</a:t>
                      </a:r>
                      <a:endParaRPr lang="en-US" sz="1600" b="0" dirty="0">
                        <a:solidFill>
                          <a:schemeClr val="dk1"/>
                        </a:solidFill>
                        <a:latin typeface="Calibri" panose="020F0502020204030204" charset="0"/>
                        <a:ea typeface="+mn-ea"/>
                        <a:cs typeface="+mn-cs"/>
                        <a:sym typeface="Arial" panose="020B0604020202020204"/>
                      </a:endParaRPr>
                    </a:p>
                  </a:txBody>
                  <a:tcPr marL="82988" marR="82988" marT="41494" marB="41494"/>
                </a:tc>
                <a:tc>
                  <a:txBody>
                    <a:bodyPr/>
                    <a:lstStyle/>
                    <a:p>
                      <a:pPr algn="ctr">
                        <a:buNone/>
                      </a:pPr>
                      <a:r>
                        <a:rPr lang="en-US" sz="1600" b="0" dirty="0" smtClean="0">
                          <a:latin typeface="Calibri" panose="020F0502020204030204" charset="0"/>
                        </a:rPr>
                        <a:t>1</a:t>
                      </a:r>
                    </a:p>
                  </a:txBody>
                  <a:tcPr marL="82988" marR="82988" marT="41494" marB="41494"/>
                </a:tc>
              </a:tr>
            </a:tbl>
          </a:graphicData>
        </a:graphic>
      </p:graphicFrame>
      <p:sp>
        <p:nvSpPr>
          <p:cNvPr id="2" name="Slide Number Placeholder 1"/>
          <p:cNvSpPr>
            <a:spLocks noGrp="1"/>
          </p:cNvSpPr>
          <p:nvPr>
            <p:ph type="sldNum" sz="quarter" idx="12"/>
          </p:nvPr>
        </p:nvSpPr>
        <p:spPr/>
        <p:txBody>
          <a:bodyPr/>
          <a:lstStyle/>
          <a:p>
            <a:fld id="{B9FFB285-7699-420F-83FE-0194C95F7214}" type="slidenum">
              <a:rPr lang="en-IN" smtClean="0"/>
              <a:t>5</a:t>
            </a:fld>
            <a:endParaRPr lang="en-IN"/>
          </a:p>
        </p:txBody>
      </p:sp>
    </p:spTree>
    <p:extLst>
      <p:ext uri="{BB962C8B-B14F-4D97-AF65-F5344CB8AC3E}">
        <p14:creationId xmlns:p14="http://schemas.microsoft.com/office/powerpoint/2010/main" val="3770906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Observation:</a:t>
            </a:r>
          </a:p>
        </p:txBody>
      </p:sp>
      <p:sp>
        <p:nvSpPr>
          <p:cNvPr id="3" name="Text Placeholder 2"/>
          <p:cNvSpPr>
            <a:spLocks noGrp="1"/>
          </p:cNvSpPr>
          <p:nvPr>
            <p:ph type="body" idx="1"/>
          </p:nvPr>
        </p:nvSpPr>
        <p:spPr>
          <a:xfrm>
            <a:off x="620214" y="1268760"/>
            <a:ext cx="8047806" cy="1396245"/>
          </a:xfrm>
        </p:spPr>
        <p:txBody>
          <a:bodyPr>
            <a:normAutofit fontScale="75000" lnSpcReduction="20000"/>
          </a:bodyPr>
          <a:lstStyle/>
          <a:p>
            <a:pPr marL="0" indent="0" algn="just">
              <a:buNone/>
            </a:pPr>
            <a:r>
              <a:rPr lang="en-US" dirty="0"/>
              <a:t>To check </a:t>
            </a:r>
            <a:r>
              <a:rPr lang="en-US" dirty="0" smtClean="0"/>
              <a:t>whether the update </a:t>
            </a:r>
            <a:r>
              <a:rPr lang="en-US" dirty="0"/>
              <a:t>parameter checks the referrer or not ,we intercept it on </a:t>
            </a:r>
            <a:r>
              <a:rPr lang="en-US" dirty="0" smtClean="0"/>
              <a:t>Burp suite, and </a:t>
            </a:r>
            <a:r>
              <a:rPr lang="en-US" dirty="0"/>
              <a:t>send it to repeater for verification</a:t>
            </a:r>
            <a:r>
              <a:rPr lang="en-US" dirty="0" smtClean="0"/>
              <a:t>. On changing the referrer to something malicious, it does not raise an error and the request is passed on as it is. </a:t>
            </a: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6" t="21271" r="12707" b="33554"/>
          <a:stretch/>
        </p:blipFill>
        <p:spPr bwMode="auto">
          <a:xfrm>
            <a:off x="179512" y="2780928"/>
            <a:ext cx="8730608" cy="321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4781707"/>
            <a:ext cx="1152128" cy="369332"/>
          </a:xfrm>
          <a:prstGeom prst="rect">
            <a:avLst/>
          </a:prstGeom>
          <a:noFill/>
          <a:ln w="38100">
            <a:solidFill>
              <a:srgbClr val="C00000"/>
            </a:solidFill>
          </a:ln>
        </p:spPr>
        <p:txBody>
          <a:bodyPr wrap="square" rtlCol="0">
            <a:spAutoFit/>
          </a:bodyPr>
          <a:lstStyle/>
          <a:p>
            <a:endParaRPr lang="en-IN" dirty="0"/>
          </a:p>
        </p:txBody>
      </p:sp>
      <p:sp>
        <p:nvSpPr>
          <p:cNvPr id="8" name="TextBox 7"/>
          <p:cNvSpPr txBox="1"/>
          <p:nvPr/>
        </p:nvSpPr>
        <p:spPr>
          <a:xfrm>
            <a:off x="5148064" y="3350883"/>
            <a:ext cx="3600400" cy="369332"/>
          </a:xfrm>
          <a:prstGeom prst="rect">
            <a:avLst/>
          </a:prstGeom>
          <a:noFill/>
          <a:ln w="38100">
            <a:solidFill>
              <a:srgbClr val="C00000"/>
            </a:solidFill>
          </a:ln>
        </p:spPr>
        <p:txBody>
          <a:bodyPr wrap="square" rtlCol="0">
            <a:spAutoFit/>
          </a:bodyPr>
          <a:lstStyle/>
          <a:p>
            <a:endParaRPr lang="en-IN" dirty="0"/>
          </a:p>
        </p:txBody>
      </p:sp>
      <p:sp>
        <p:nvSpPr>
          <p:cNvPr id="4" name="Slide Number Placeholder 3"/>
          <p:cNvSpPr>
            <a:spLocks noGrp="1"/>
          </p:cNvSpPr>
          <p:nvPr>
            <p:ph type="sldNum" sz="quarter" idx="2"/>
          </p:nvPr>
        </p:nvSpPr>
        <p:spPr/>
        <p:txBody>
          <a:bodyPr/>
          <a:lstStyle/>
          <a:p>
            <a:pPr lvl="0"/>
            <a:fld id="{86CB4B4D-7CA3-9044-876B-883B54F8677D}" type="slidenum">
              <a:rPr lang="en-IN" smtClean="0"/>
              <a:t>50</a:t>
            </a:fld>
            <a:endParaRPr lang="en-IN"/>
          </a:p>
        </p:txBody>
      </p:sp>
    </p:spTree>
    <p:extLst>
      <p:ext uri="{BB962C8B-B14F-4D97-AF65-F5344CB8AC3E}">
        <p14:creationId xmlns:p14="http://schemas.microsoft.com/office/powerpoint/2010/main" val="275108029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748" y="-106045"/>
            <a:ext cx="7886700" cy="1325563"/>
          </a:xfrm>
        </p:spPr>
        <p:txBody>
          <a:bodyPr>
            <a:scene3d>
              <a:camera prst="orthographicFront"/>
              <a:lightRig rig="soft" dir="t">
                <a:rot lat="0" lon="0" rev="15600000"/>
              </a:lightRig>
            </a:scene3d>
            <a:sp3d extrusionH="57150" prstMaterial="softEdge">
              <a:bevelT w="25400" h="38100"/>
            </a:sp3d>
          </a:bodyPr>
          <a:lstStyle/>
          <a:p>
            <a:pPr algn="l"/>
            <a:r>
              <a:rPr lang="en-US" dirty="0">
                <a:effectLst/>
              </a:rPr>
              <a:t>Proof Of </a:t>
            </a:r>
            <a:r>
              <a:rPr lang="en-US" dirty="0" smtClean="0">
                <a:effectLst/>
              </a:rPr>
              <a:t>Concept</a:t>
            </a:r>
            <a:endParaRPr lang="en-US" dirty="0">
              <a:effectLst/>
            </a:endParaRPr>
          </a:p>
        </p:txBody>
      </p:sp>
      <p:sp>
        <p:nvSpPr>
          <p:cNvPr id="3" name="Text Placeholder 2"/>
          <p:cNvSpPr>
            <a:spLocks noGrp="1"/>
          </p:cNvSpPr>
          <p:nvPr>
            <p:ph type="body" idx="1"/>
          </p:nvPr>
        </p:nvSpPr>
        <p:spPr>
          <a:xfrm>
            <a:off x="265748" y="940436"/>
            <a:ext cx="8482716" cy="1226185"/>
          </a:xfrm>
        </p:spPr>
        <p:txBody>
          <a:bodyPr>
            <a:normAutofit fontScale="77500" lnSpcReduction="20000"/>
          </a:bodyPr>
          <a:lstStyle/>
          <a:p>
            <a:pPr marL="0" indent="0" algn="just">
              <a:buNone/>
            </a:pPr>
            <a:r>
              <a:rPr lang="en-US" dirty="0" smtClean="0"/>
              <a:t>Similar vulnerability is seen in the my cart URL, when we run an html page that contains a submit button pointing to the my cart URL  with it, it does not raise an error and empties the cart. </a:t>
            </a:r>
            <a:endParaRPr lang="en-US"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49" r="1423" b="9649"/>
          <a:stretch/>
        </p:blipFill>
        <p:spPr bwMode="auto">
          <a:xfrm>
            <a:off x="169978" y="2132856"/>
            <a:ext cx="8659278" cy="398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2"/>
          </p:nvPr>
        </p:nvSpPr>
        <p:spPr/>
        <p:txBody>
          <a:bodyPr/>
          <a:lstStyle/>
          <a:p>
            <a:pPr lvl="0"/>
            <a:fld id="{86CB4B4D-7CA3-9044-876B-883B54F8677D}" type="slidenum">
              <a:rPr lang="en-IN" smtClean="0"/>
              <a:t>51</a:t>
            </a:fld>
            <a:endParaRPr lang="en-IN"/>
          </a:p>
        </p:txBody>
      </p:sp>
    </p:spTree>
    <p:extLst>
      <p:ext uri="{BB962C8B-B14F-4D97-AF65-F5344CB8AC3E}">
        <p14:creationId xmlns:p14="http://schemas.microsoft.com/office/powerpoint/2010/main" val="84646945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a:t>
            </a:r>
            <a:r>
              <a:rPr lang="en-US" dirty="0">
                <a:ln w="22225">
                  <a:solidFill>
                    <a:schemeClr val="accent2"/>
                  </a:solidFill>
                  <a:prstDash val="solid"/>
                </a:ln>
              </a:rPr>
              <a:t> </a:t>
            </a:r>
            <a:r>
              <a:rPr lang="en-US" dirty="0" smtClean="0"/>
              <a:t>Impact </a:t>
            </a:r>
            <a:r>
              <a:rPr lang="en-US" dirty="0"/>
              <a:t>(High</a:t>
            </a:r>
            <a:r>
              <a:rPr lang="en-US" dirty="0" smtClean="0"/>
              <a:t>)</a:t>
            </a:r>
            <a:endParaRPr lang="en-US" dirty="0"/>
          </a:p>
        </p:txBody>
      </p:sp>
      <p:sp>
        <p:nvSpPr>
          <p:cNvPr id="3" name="Text Placeholder 2"/>
          <p:cNvSpPr>
            <a:spLocks noGrp="1"/>
          </p:cNvSpPr>
          <p:nvPr>
            <p:ph type="body" idx="1"/>
          </p:nvPr>
        </p:nvSpPr>
        <p:spPr/>
        <p:txBody>
          <a:bodyPr>
            <a:normAutofit/>
          </a:bodyPr>
          <a:lstStyle/>
          <a:p>
            <a:pPr algn="just"/>
            <a:r>
              <a:rPr lang="en-US" sz="2800" dirty="0"/>
              <a:t>If the attacker is able to exploit this </a:t>
            </a:r>
            <a:r>
              <a:rPr lang="en-US" sz="2800" dirty="0" smtClean="0"/>
              <a:t>vulnerability, he </a:t>
            </a:r>
            <a:r>
              <a:rPr lang="en-US" sz="2800" dirty="0"/>
              <a:t>may be able to order many items which the user would cancel later </a:t>
            </a:r>
            <a:r>
              <a:rPr lang="en-US" sz="2800" dirty="0" smtClean="0"/>
              <a:t>hence incorrect deliveries maybe made. </a:t>
            </a:r>
            <a:endParaRPr lang="en-US" sz="2800" dirty="0"/>
          </a:p>
          <a:p>
            <a:pPr algn="just"/>
            <a:r>
              <a:rPr lang="en-US" sz="2800" dirty="0" smtClean="0"/>
              <a:t>Moreover, the </a:t>
            </a:r>
            <a:r>
              <a:rPr lang="en-US" sz="2800" dirty="0"/>
              <a:t>attacker maybe able to change the user's password without his </a:t>
            </a:r>
            <a:r>
              <a:rPr lang="en-US" sz="2800" dirty="0" smtClean="0"/>
              <a:t>consent, which </a:t>
            </a:r>
            <a:r>
              <a:rPr lang="en-US" sz="2800" dirty="0"/>
              <a:t>in itself is highly insecure.</a:t>
            </a:r>
          </a:p>
        </p:txBody>
      </p:sp>
      <p:sp>
        <p:nvSpPr>
          <p:cNvPr id="4" name="Slide Number Placeholder 3"/>
          <p:cNvSpPr>
            <a:spLocks noGrp="1"/>
          </p:cNvSpPr>
          <p:nvPr>
            <p:ph type="sldNum" sz="quarter" idx="2"/>
          </p:nvPr>
        </p:nvSpPr>
        <p:spPr/>
        <p:txBody>
          <a:bodyPr/>
          <a:lstStyle/>
          <a:p>
            <a:pPr lvl="0"/>
            <a:fld id="{86CB4B4D-7CA3-9044-876B-883B54F8677D}" type="slidenum">
              <a:rPr lang="en-IN" smtClean="0"/>
              <a:t>52</a:t>
            </a:fld>
            <a:endParaRPr lang="en-IN"/>
          </a:p>
        </p:txBody>
      </p:sp>
    </p:spTree>
    <p:extLst>
      <p:ext uri="{BB962C8B-B14F-4D97-AF65-F5344CB8AC3E}">
        <p14:creationId xmlns:p14="http://schemas.microsoft.com/office/powerpoint/2010/main" val="50344053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544" y="1052736"/>
            <a:ext cx="7886700" cy="4351338"/>
          </a:xfrm>
        </p:spPr>
        <p:txBody>
          <a:bodyPr>
            <a:normAutofit fontScale="92500" lnSpcReduction="10000"/>
          </a:bodyPr>
          <a:lstStyle/>
          <a:p>
            <a:pPr algn="just"/>
            <a:endParaRPr lang="en-US" dirty="0"/>
          </a:p>
          <a:p>
            <a:pPr algn="just"/>
            <a:r>
              <a:rPr lang="en-US" sz="2400" dirty="0"/>
              <a:t>Ask the user his password (temporary like OTP or permanent like login password) at every critical </a:t>
            </a:r>
            <a:r>
              <a:rPr lang="en-US" sz="2400" dirty="0" smtClean="0"/>
              <a:t>action, like </a:t>
            </a:r>
            <a:r>
              <a:rPr lang="en-US" sz="2400" dirty="0"/>
              <a:t>deleting account, making a transaction, changing the password etc.</a:t>
            </a:r>
          </a:p>
          <a:p>
            <a:pPr algn="just"/>
            <a:r>
              <a:rPr lang="en-US" sz="2400" dirty="0"/>
              <a:t>Implement the concept of CSRF tokens which attach a unique hidden password to every user in every</a:t>
            </a:r>
          </a:p>
          <a:p>
            <a:pPr algn="just"/>
            <a:r>
              <a:rPr lang="en-US" sz="2400" dirty="0"/>
              <a:t>Read the documentation related to the programming language and framework being used by your website</a:t>
            </a:r>
          </a:p>
          <a:p>
            <a:pPr algn="just"/>
            <a:r>
              <a:rPr lang="en-US" sz="2400" dirty="0"/>
              <a:t>Check the </a:t>
            </a:r>
            <a:r>
              <a:rPr lang="en-US" sz="2400" dirty="0" smtClean="0"/>
              <a:t>referrer </a:t>
            </a:r>
            <a:r>
              <a:rPr lang="en-US" sz="2400" dirty="0"/>
              <a:t>before carrying out actions. This means that any action on x.com should check that the HTTP referrer is https://x.com/* and nothing else like https://x.com.hacker.com/*</a:t>
            </a:r>
          </a:p>
        </p:txBody>
      </p:sp>
      <p:sp>
        <p:nvSpPr>
          <p:cNvPr id="7" name="Title 1"/>
          <p:cNvSpPr>
            <a:spLocks noGrp="1"/>
          </p:cNvSpPr>
          <p:nvPr/>
        </p:nvSpPr>
        <p:spPr>
          <a:xfrm>
            <a:off x="323528" y="404664"/>
            <a:ext cx="7886700" cy="132556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effectLst/>
              </a:rPr>
              <a:t>Recommendations </a:t>
            </a:r>
            <a:endParaRPr lang="en-US" dirty="0">
              <a:effectLst/>
            </a:endParaRPr>
          </a:p>
        </p:txBody>
      </p:sp>
      <p:sp>
        <p:nvSpPr>
          <p:cNvPr id="2" name="Slide Number Placeholder 1"/>
          <p:cNvSpPr>
            <a:spLocks noGrp="1"/>
          </p:cNvSpPr>
          <p:nvPr>
            <p:ph type="sldNum" sz="quarter" idx="2"/>
          </p:nvPr>
        </p:nvSpPr>
        <p:spPr/>
        <p:txBody>
          <a:bodyPr/>
          <a:lstStyle/>
          <a:p>
            <a:pPr lvl="0"/>
            <a:fld id="{86CB4B4D-7CA3-9044-876B-883B54F8677D}" type="slidenum">
              <a:rPr lang="en-IN" smtClean="0"/>
              <a:t>53</a:t>
            </a:fld>
            <a:endParaRPr lang="en-IN"/>
          </a:p>
        </p:txBody>
      </p:sp>
    </p:spTree>
    <p:extLst>
      <p:ext uri="{BB962C8B-B14F-4D97-AF65-F5344CB8AC3E}">
        <p14:creationId xmlns:p14="http://schemas.microsoft.com/office/powerpoint/2010/main" val="336697087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323528" y="404664"/>
            <a:ext cx="7886700" cy="132556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effectLst/>
              </a:rPr>
              <a:t>References</a:t>
            </a:r>
            <a:endParaRPr lang="en-US" dirty="0">
              <a:effectLst/>
            </a:endParaRPr>
          </a:p>
        </p:txBody>
      </p:sp>
      <p:sp>
        <p:nvSpPr>
          <p:cNvPr id="5" name="Text Box 4"/>
          <p:cNvSpPr txBox="1"/>
          <p:nvPr/>
        </p:nvSpPr>
        <p:spPr>
          <a:xfrm>
            <a:off x="359286" y="1730227"/>
            <a:ext cx="8447723" cy="2246769"/>
          </a:xfrm>
          <a:prstGeom prst="rect">
            <a:avLst/>
          </a:prstGeom>
          <a:noFill/>
        </p:spPr>
        <p:txBody>
          <a:bodyPr wrap="square" rtlCol="0">
            <a:spAutoFit/>
          </a:bodyPr>
          <a:lstStyle/>
          <a:p>
            <a:r>
              <a:rPr lang="en-US" sz="2800" i="1" dirty="0"/>
              <a:t>1)https://en.wikipedia.org/wiki/Cross-site_request_forgery#Example_and_characteristics</a:t>
            </a:r>
          </a:p>
          <a:p>
            <a:r>
              <a:rPr lang="en-US" sz="2800" i="1" dirty="0"/>
              <a:t>2)https://www.owasp.org/index.php/Cross-Site_Request_Forgery_(CSRF)https://www.owasp.org/index.php/Cross-Site_Request_Forgery_(CSRF)</a:t>
            </a:r>
          </a:p>
        </p:txBody>
      </p:sp>
      <p:sp>
        <p:nvSpPr>
          <p:cNvPr id="2" name="Slide Number Placeholder 1"/>
          <p:cNvSpPr>
            <a:spLocks noGrp="1"/>
          </p:cNvSpPr>
          <p:nvPr>
            <p:ph type="sldNum" sz="quarter" idx="2"/>
          </p:nvPr>
        </p:nvSpPr>
        <p:spPr/>
        <p:txBody>
          <a:bodyPr/>
          <a:lstStyle/>
          <a:p>
            <a:pPr lvl="0"/>
            <a:fld id="{86CB4B4D-7CA3-9044-876B-883B54F8677D}" type="slidenum">
              <a:rPr lang="en-IN" smtClean="0"/>
              <a:t>54</a:t>
            </a:fld>
            <a:endParaRPr lang="en-IN"/>
          </a:p>
        </p:txBody>
      </p:sp>
    </p:spTree>
    <p:extLst>
      <p:ext uri="{BB962C8B-B14F-4D97-AF65-F5344CB8AC3E}">
        <p14:creationId xmlns:p14="http://schemas.microsoft.com/office/powerpoint/2010/main" val="314453794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790" y="332656"/>
            <a:ext cx="8579296" cy="1143000"/>
          </a:xfrm>
        </p:spPr>
        <p:txBody>
          <a:bodyPr>
            <a:scene3d>
              <a:camera prst="orthographicFront"/>
              <a:lightRig rig="soft" dir="t">
                <a:rot lat="0" lon="0" rev="15600000"/>
              </a:lightRig>
            </a:scene3d>
            <a:sp3d extrusionH="57150" prstMaterial="softEdge">
              <a:bevelT w="25400" h="38100"/>
            </a:sp3d>
          </a:bodyPr>
          <a:lstStyle/>
          <a:p>
            <a:r>
              <a:rPr lang="en-US" dirty="0" smtClean="0"/>
              <a:t>8)</a:t>
            </a:r>
            <a:r>
              <a:rPr lang="en-US" dirty="0" smtClean="0">
                <a:effectLst/>
              </a:rPr>
              <a:t>Crypto </a:t>
            </a:r>
            <a:r>
              <a:rPr lang="en-US" dirty="0">
                <a:effectLst/>
              </a:rPr>
              <a:t>Configuration Flaw</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99530453"/>
              </p:ext>
            </p:extLst>
          </p:nvPr>
        </p:nvGraphicFramePr>
        <p:xfrm>
          <a:off x="971074" y="1841500"/>
          <a:ext cx="7544277" cy="2391016"/>
        </p:xfrm>
        <a:graphic>
          <a:graphicData uri="http://schemas.openxmlformats.org/drawingml/2006/table">
            <a:tbl>
              <a:tblPr firstRow="1" bandRow="1">
                <a:tableStyleId>{5C22544A-7EE6-4342-B048-85BDC9FD1C3A}</a:tableStyleId>
              </a:tblPr>
              <a:tblGrid>
                <a:gridCol w="1315403"/>
                <a:gridCol w="6228874"/>
              </a:tblGrid>
              <a:tr h="265430">
                <a:tc>
                  <a:txBody>
                    <a:bodyPr/>
                    <a:lstStyle/>
                    <a:p>
                      <a:pPr algn="ctr"/>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56030">
                <a:tc>
                  <a:txBody>
                    <a:bodyPr/>
                    <a:lstStyle/>
                    <a:p>
                      <a:pPr algn="ctr"/>
                      <a:r>
                        <a:rPr lang="en-IN" sz="2000" dirty="0" smtClean="0">
                          <a:solidFill>
                            <a:srgbClr val="FFFFFF"/>
                          </a:solidFill>
                          <a:latin typeface="Calibri" panose="020F0502020204030204" charset="0"/>
                        </a:rPr>
                        <a:t> </a:t>
                      </a:r>
                      <a:r>
                        <a:rPr lang="en-US" altLang="en-IN" sz="2000" dirty="0" smtClean="0">
                          <a:solidFill>
                            <a:srgbClr val="FFFFFF"/>
                          </a:solidFill>
                          <a:latin typeface="Calibri" panose="020F0502020204030204" charset="0"/>
                        </a:rPr>
                        <a:t>Crypto Configuration Flaw</a:t>
                      </a:r>
                      <a:r>
                        <a:rPr lang="en-US" sz="1800" dirty="0" smtClean="0">
                          <a:solidFill>
                            <a:srgbClr val="FFFFFF"/>
                          </a:solidFill>
                          <a:latin typeface="Calibri" panose="020F0502020204030204" charset="0"/>
                        </a:rPr>
                        <a:t>(Severe)</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Cryto Configuration Flaws are found in the modules below:-</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http://52.66.198.61/ (All the webpages ,blogs,forum)</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1"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55</a:t>
            </a:fld>
            <a:endParaRPr lang="en-IN"/>
          </a:p>
        </p:txBody>
      </p:sp>
    </p:spTree>
    <p:extLst>
      <p:ext uri="{BB962C8B-B14F-4D97-AF65-F5344CB8AC3E}">
        <p14:creationId xmlns:p14="http://schemas.microsoft.com/office/powerpoint/2010/main" val="313099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lstStyle/>
          <a:p>
            <a:pPr algn="l"/>
            <a:r>
              <a:rPr lang="en-US" dirty="0" smtClean="0"/>
              <a:t>Observation</a:t>
            </a:r>
            <a:endParaRPr lang="en-US" dirty="0"/>
          </a:p>
        </p:txBody>
      </p:sp>
      <p:sp>
        <p:nvSpPr>
          <p:cNvPr id="3" name="Content Placeholder 2"/>
          <p:cNvSpPr>
            <a:spLocks noGrp="1"/>
          </p:cNvSpPr>
          <p:nvPr>
            <p:ph idx="1"/>
          </p:nvPr>
        </p:nvSpPr>
        <p:spPr>
          <a:xfrm>
            <a:off x="385763" y="1124744"/>
            <a:ext cx="8515350" cy="1963415"/>
          </a:xfrm>
        </p:spPr>
        <p:txBody>
          <a:bodyPr>
            <a:normAutofit/>
          </a:bodyPr>
          <a:lstStyle/>
          <a:p>
            <a:pPr marL="0" indent="0" algn="just">
              <a:buNone/>
            </a:pPr>
            <a:r>
              <a:rPr lang="en-US" sz="2800" dirty="0" smtClean="0"/>
              <a:t>As seen in the URL’s </a:t>
            </a:r>
            <a:r>
              <a:rPr lang="en-US" sz="2800" dirty="0"/>
              <a:t>,all the webpages use 'http' and not 'https' which is far less secure and not </a:t>
            </a:r>
            <a:r>
              <a:rPr lang="en-US" sz="2800" dirty="0" smtClean="0"/>
              <a:t>encrypted. </a:t>
            </a:r>
            <a:endParaRPr lang="en-US" sz="28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8" t="4824" r="29722" b="31360"/>
          <a:stretch/>
        </p:blipFill>
        <p:spPr bwMode="auto">
          <a:xfrm>
            <a:off x="902859" y="2092732"/>
            <a:ext cx="6914148" cy="466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56</a:t>
            </a:fld>
            <a:endParaRPr lang="en-IN"/>
          </a:p>
        </p:txBody>
      </p:sp>
    </p:spTree>
    <p:extLst>
      <p:ext uri="{BB962C8B-B14F-4D97-AF65-F5344CB8AC3E}">
        <p14:creationId xmlns:p14="http://schemas.microsoft.com/office/powerpoint/2010/main" val="954232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51" y="2999045"/>
            <a:ext cx="7120414" cy="915091"/>
          </a:xfrm>
        </p:spPr>
        <p:txBody>
          <a:bodyPr>
            <a:normAutofit/>
          </a:bodyPr>
          <a:lstStyle/>
          <a:p>
            <a:pPr algn="l">
              <a:lnSpc>
                <a:spcPct val="90000"/>
              </a:lnSpc>
            </a:pPr>
            <a:r>
              <a:rPr lang="en-US" dirty="0"/>
              <a:t>Recommendation:</a:t>
            </a:r>
          </a:p>
        </p:txBody>
      </p:sp>
      <p:sp>
        <p:nvSpPr>
          <p:cNvPr id="3" name="Content Placeholder 2"/>
          <p:cNvSpPr>
            <a:spLocks noGrp="1"/>
          </p:cNvSpPr>
          <p:nvPr>
            <p:ph idx="1"/>
          </p:nvPr>
        </p:nvSpPr>
        <p:spPr>
          <a:xfrm>
            <a:off x="694848" y="3742997"/>
            <a:ext cx="7886700" cy="4351338"/>
          </a:xfrm>
        </p:spPr>
        <p:txBody>
          <a:bodyPr>
            <a:normAutofit/>
          </a:bodyPr>
          <a:lstStyle/>
          <a:p>
            <a:pPr marL="0" indent="0">
              <a:buNone/>
            </a:pPr>
            <a:r>
              <a:rPr lang="en-US" sz="2400" dirty="0"/>
              <a:t> Use https and not http as the protocol.</a:t>
            </a:r>
          </a:p>
        </p:txBody>
      </p:sp>
      <p:sp>
        <p:nvSpPr>
          <p:cNvPr id="4" name="Title 1"/>
          <p:cNvSpPr>
            <a:spLocks noGrp="1"/>
          </p:cNvSpPr>
          <p:nvPr/>
        </p:nvSpPr>
        <p:spPr>
          <a:xfrm>
            <a:off x="694849" y="408495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References:</a:t>
            </a:r>
          </a:p>
        </p:txBody>
      </p:sp>
      <p:sp>
        <p:nvSpPr>
          <p:cNvPr id="5" name="Text Box 4"/>
          <p:cNvSpPr txBox="1"/>
          <p:nvPr/>
        </p:nvSpPr>
        <p:spPr>
          <a:xfrm>
            <a:off x="704451" y="5157192"/>
            <a:ext cx="8188029" cy="1200329"/>
          </a:xfrm>
          <a:prstGeom prst="rect">
            <a:avLst/>
          </a:prstGeom>
          <a:noFill/>
        </p:spPr>
        <p:txBody>
          <a:bodyPr wrap="square" rtlCol="0">
            <a:spAutoFit/>
          </a:bodyPr>
          <a:lstStyle/>
          <a:p>
            <a:pPr algn="just"/>
            <a:r>
              <a:rPr lang="en-US" sz="2400" i="1" dirty="0"/>
              <a:t>1)https://www.owasp.org/index.php/Category:Cryptographic_Vulnerability</a:t>
            </a:r>
          </a:p>
          <a:p>
            <a:pPr algn="just"/>
            <a:r>
              <a:rPr lang="en-US" sz="2400" i="1" dirty="0"/>
              <a:t>2)https://www.w3.org/Protocols/rfc2616/rfc2616-sec15.html</a:t>
            </a:r>
          </a:p>
        </p:txBody>
      </p:sp>
      <p:sp>
        <p:nvSpPr>
          <p:cNvPr id="6" name="Title 1"/>
          <p:cNvSpPr>
            <a:spLocks noGrp="1"/>
          </p:cNvSpPr>
          <p:nvPr/>
        </p:nvSpPr>
        <p:spPr>
          <a:xfrm>
            <a:off x="779145" y="212091"/>
            <a:ext cx="7886700" cy="1325563"/>
          </a:xfrm>
          <a:prstGeom prst="rect">
            <a:avLst/>
          </a:prstGeom>
        </p:spPr>
        <p:txBody>
          <a:bodyPr vert="horz" lIns="91440" tIns="45720" rIns="91440" bIns="45720" rtlCol="0" anchor="ctr">
            <a:norm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Business Impact(High):</a:t>
            </a:r>
          </a:p>
        </p:txBody>
      </p:sp>
      <p:sp>
        <p:nvSpPr>
          <p:cNvPr id="7" name="Text Box 6"/>
          <p:cNvSpPr txBox="1"/>
          <p:nvPr/>
        </p:nvSpPr>
        <p:spPr>
          <a:xfrm>
            <a:off x="704451" y="1429385"/>
            <a:ext cx="8036088" cy="1569660"/>
          </a:xfrm>
          <a:prstGeom prst="rect">
            <a:avLst/>
          </a:prstGeom>
          <a:noFill/>
        </p:spPr>
        <p:txBody>
          <a:bodyPr wrap="square" rtlCol="0">
            <a:spAutoFit/>
          </a:bodyPr>
          <a:lstStyle/>
          <a:p>
            <a:pPr algn="just"/>
            <a:r>
              <a:rPr lang="en-US" sz="2400" dirty="0" smtClean="0"/>
              <a:t>When the web application uses http protocol it becomes vulnerable to many attacks. This can harm the brand of the company and attackers can easily find point s to inject queries/shells and other malicious content.</a:t>
            </a:r>
            <a:endParaRPr lang="en-US" sz="2400" dirty="0"/>
          </a:p>
        </p:txBody>
      </p:sp>
      <p:sp>
        <p:nvSpPr>
          <p:cNvPr id="8" name="Slide Number Placeholder 7"/>
          <p:cNvSpPr>
            <a:spLocks noGrp="1"/>
          </p:cNvSpPr>
          <p:nvPr>
            <p:ph type="sldNum" sz="quarter" idx="12"/>
          </p:nvPr>
        </p:nvSpPr>
        <p:spPr/>
        <p:txBody>
          <a:bodyPr/>
          <a:lstStyle/>
          <a:p>
            <a:fld id="{B9FFB285-7699-420F-83FE-0194C95F7214}" type="slidenum">
              <a:rPr lang="en-IN" smtClean="0"/>
              <a:t>57</a:t>
            </a:fld>
            <a:endParaRPr lang="en-IN"/>
          </a:p>
        </p:txBody>
      </p:sp>
    </p:spTree>
    <p:extLst>
      <p:ext uri="{BB962C8B-B14F-4D97-AF65-F5344CB8AC3E}">
        <p14:creationId xmlns:p14="http://schemas.microsoft.com/office/powerpoint/2010/main" val="3011254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9)</a:t>
            </a:r>
            <a:r>
              <a:rPr lang="en-US" u="sng" dirty="0" smtClean="0">
                <a:effectLst/>
              </a:rPr>
              <a:t>Common </a:t>
            </a:r>
            <a:r>
              <a:rPr lang="en-US" u="sng" dirty="0">
                <a:effectLst/>
              </a:rPr>
              <a:t>Passwords: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2756040"/>
              </p:ext>
            </p:extLst>
          </p:nvPr>
        </p:nvGraphicFramePr>
        <p:xfrm>
          <a:off x="628650" y="1825625"/>
          <a:ext cx="7886700" cy="2970136"/>
        </p:xfrm>
        <a:graphic>
          <a:graphicData uri="http://schemas.openxmlformats.org/drawingml/2006/table">
            <a:tbl>
              <a:tblPr firstRow="1" bandRow="1">
                <a:tableStyleId>{5C22544A-7EE6-4342-B048-85BDC9FD1C3A}</a:tableStyleId>
              </a:tblPr>
              <a:tblGrid>
                <a:gridCol w="1374934"/>
                <a:gridCol w="6511766"/>
              </a:tblGrid>
              <a:tr h="265430">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56030">
                <a:tc>
                  <a:txBody>
                    <a:bodyPr/>
                    <a:lstStyle/>
                    <a:p>
                      <a:pPr algn="ctr"/>
                      <a:r>
                        <a:rPr lang="en-IN" sz="2400" dirty="0" smtClean="0">
                          <a:solidFill>
                            <a:srgbClr val="FFFFFF"/>
                          </a:solidFill>
                          <a:latin typeface="Calibri" panose="020F0502020204030204" charset="0"/>
                        </a:rPr>
                        <a:t> </a:t>
                      </a:r>
                      <a:r>
                        <a:rPr lang="en-US" altLang="en-IN" sz="2400" dirty="0" smtClean="0">
                          <a:solidFill>
                            <a:srgbClr val="FFFFFF"/>
                          </a:solidFill>
                          <a:latin typeface="Calibri" panose="020F0502020204030204" charset="0"/>
                        </a:rPr>
                        <a:t>Crypto Configuration Flaw</a:t>
                      </a:r>
                      <a:r>
                        <a:rPr lang="en-US" sz="2000" dirty="0" smtClean="0">
                          <a:solidFill>
                            <a:srgbClr val="FFFFFF"/>
                          </a:solidFill>
                          <a:latin typeface="Calibri" panose="020F0502020204030204" charset="0"/>
                        </a:rPr>
                        <a:t>(Severe)</a:t>
                      </a:r>
                      <a:endParaRPr lang="en-US" sz="20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2000" dirty="0" smtClean="0">
                          <a:solidFill>
                            <a:schemeClr val="tx1"/>
                          </a:solidFill>
                          <a:latin typeface="Calibri" panose="020F0502020204030204" charset="0"/>
                        </a:rPr>
                        <a:t> </a:t>
                      </a:r>
                      <a:endParaRPr lang="en-US" sz="2000" dirty="0">
                        <a:solidFill>
                          <a:schemeClr val="tx1"/>
                        </a:solidFill>
                        <a:latin typeface="Calibri" panose="020F0502020204030204" charset="0"/>
                      </a:endParaRPr>
                    </a:p>
                    <a:p>
                      <a:r>
                        <a:rPr lang="en-US" sz="2000" baseline="0" dirty="0" smtClean="0">
                          <a:solidFill>
                            <a:schemeClr val="tx1"/>
                          </a:solidFill>
                          <a:latin typeface="Calibri" panose="020F0502020204030204" charset="0"/>
                        </a:rPr>
                        <a:t>Cryto Configuration Flaws are found in the modules below:-</a:t>
                      </a:r>
                      <a:endParaRPr lang="en-US" sz="2000" dirty="0" smtClean="0">
                        <a:solidFill>
                          <a:schemeClr val="tx1"/>
                        </a:solidFill>
                        <a:latin typeface="Calibri" panose="020F0502020204030204" charset="0"/>
                        <a:cs typeface="Calibri" panose="020F0502020204030204" charset="0"/>
                      </a:endParaRPr>
                    </a:p>
                    <a:p>
                      <a:endParaRPr lang="en-US" sz="2000" dirty="0" smtClean="0">
                        <a:solidFill>
                          <a:schemeClr val="tx1"/>
                        </a:solidFill>
                        <a:latin typeface="Calibri" panose="020F0502020204030204" charset="0"/>
                      </a:endParaRPr>
                    </a:p>
                    <a:p>
                      <a:r>
                        <a:rPr lang="en-US" sz="2000" b="1" dirty="0" smtClean="0">
                          <a:solidFill>
                            <a:schemeClr val="tx1"/>
                          </a:solidFill>
                          <a:latin typeface="Calibri" panose="020F0502020204030204" charset="0"/>
                        </a:rPr>
                        <a:t>Affected URL :</a:t>
                      </a:r>
                      <a:endParaRPr lang="en-US" sz="20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2000" b="0" dirty="0" smtClean="0">
                          <a:solidFill>
                            <a:schemeClr val="tx1"/>
                          </a:solidFill>
                          <a:latin typeface="Calibri" panose="020F0502020204030204" charset="0"/>
                        </a:rPr>
                        <a:t>http://52.66.198.61/login/seller.php</a:t>
                      </a:r>
                    </a:p>
                    <a:p>
                      <a:pPr marL="285750" indent="-285750">
                        <a:buFont typeface="Arial" panose="020B0604020202020204" pitchFamily="34" charset="0"/>
                        <a:buChar char="•"/>
                      </a:pPr>
                      <a:r>
                        <a:rPr lang="en-US" sz="2000" b="0" dirty="0" smtClean="0">
                          <a:solidFill>
                            <a:schemeClr val="tx1"/>
                          </a:solidFill>
                          <a:latin typeface="Calibri" panose="020F0502020204030204" charset="0"/>
                        </a:rPr>
                        <a:t>http://52.66.198.61/wondercms/</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2000" b="1"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20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58</a:t>
            </a:fld>
            <a:endParaRPr lang="en-IN"/>
          </a:p>
        </p:txBody>
      </p:sp>
    </p:spTree>
    <p:extLst>
      <p:ext uri="{BB962C8B-B14F-4D97-AF65-F5344CB8AC3E}">
        <p14:creationId xmlns:p14="http://schemas.microsoft.com/office/powerpoint/2010/main" val="307983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9075"/>
            <a:ext cx="7886700" cy="1325563"/>
          </a:xfrm>
        </p:spPr>
        <p:txBody>
          <a:bodyPr/>
          <a:lstStyle/>
          <a:p>
            <a:r>
              <a:rPr lang="en-US" dirty="0"/>
              <a:t>Observation:</a:t>
            </a:r>
          </a:p>
        </p:txBody>
      </p:sp>
      <p:sp>
        <p:nvSpPr>
          <p:cNvPr id="3" name="Content Placeholder 2"/>
          <p:cNvSpPr>
            <a:spLocks noGrp="1"/>
          </p:cNvSpPr>
          <p:nvPr>
            <p:ph sz="half" idx="1"/>
          </p:nvPr>
        </p:nvSpPr>
        <p:spPr>
          <a:xfrm>
            <a:off x="628651" y="1544956"/>
            <a:ext cx="7887176" cy="1241425"/>
          </a:xfrm>
        </p:spPr>
        <p:txBody>
          <a:bodyPr>
            <a:normAutofit fontScale="92500" lnSpcReduction="10000"/>
          </a:bodyPr>
          <a:lstStyle/>
          <a:p>
            <a:pPr marL="0" indent="0" algn="just">
              <a:buNone/>
            </a:pPr>
            <a:r>
              <a:rPr lang="en-US" dirty="0"/>
              <a:t>The passwords of sellers </a:t>
            </a:r>
            <a:r>
              <a:rPr lang="en-US" dirty="0" smtClean="0"/>
              <a:t>and admin are very predictable and also have been mentioned without proper access control. </a:t>
            </a:r>
            <a:endParaRPr lang="en-US" dirty="0"/>
          </a:p>
        </p:txBody>
      </p:sp>
      <p:pic>
        <p:nvPicPr>
          <p:cNvPr id="4" name="Content Placeholder 3" descr="Capture"/>
          <p:cNvPicPr>
            <a:picLocks noGrp="1" noChangeAspect="1"/>
          </p:cNvPicPr>
          <p:nvPr>
            <p:ph sz="half" idx="2"/>
          </p:nvPr>
        </p:nvPicPr>
        <p:blipFill>
          <a:blip r:embed="rId2"/>
          <a:stretch>
            <a:fillRect/>
          </a:stretch>
        </p:blipFill>
        <p:spPr>
          <a:xfrm>
            <a:off x="755333" y="3169285"/>
            <a:ext cx="3350419" cy="1485900"/>
          </a:xfrm>
          <a:prstGeom prst="rect">
            <a:avLst/>
          </a:prstGeom>
        </p:spPr>
      </p:pic>
      <p:pic>
        <p:nvPicPr>
          <p:cNvPr id="5" name="Picture 4" descr="Capture"/>
          <p:cNvPicPr>
            <a:picLocks noChangeAspect="1"/>
          </p:cNvPicPr>
          <p:nvPr/>
        </p:nvPicPr>
        <p:blipFill>
          <a:blip r:embed="rId3"/>
          <a:stretch>
            <a:fillRect/>
          </a:stretch>
        </p:blipFill>
        <p:spPr>
          <a:xfrm>
            <a:off x="4641533" y="3169920"/>
            <a:ext cx="3608546" cy="1485900"/>
          </a:xfrm>
          <a:prstGeom prst="rect">
            <a:avLst/>
          </a:prstGeom>
        </p:spPr>
      </p:pic>
      <p:sp>
        <p:nvSpPr>
          <p:cNvPr id="6" name="Slide Number Placeholder 5"/>
          <p:cNvSpPr>
            <a:spLocks noGrp="1"/>
          </p:cNvSpPr>
          <p:nvPr>
            <p:ph type="sldNum" sz="quarter" idx="12"/>
          </p:nvPr>
        </p:nvSpPr>
        <p:spPr/>
        <p:txBody>
          <a:bodyPr/>
          <a:lstStyle/>
          <a:p>
            <a:fld id="{B9FFB285-7699-420F-83FE-0194C95F7214}" type="slidenum">
              <a:rPr lang="en-IN" smtClean="0"/>
              <a:t>59</a:t>
            </a:fld>
            <a:endParaRPr lang="en-IN"/>
          </a:p>
        </p:txBody>
      </p:sp>
    </p:spTree>
    <p:extLst>
      <p:ext uri="{BB962C8B-B14F-4D97-AF65-F5344CB8AC3E}">
        <p14:creationId xmlns:p14="http://schemas.microsoft.com/office/powerpoint/2010/main" val="408450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68560" y="260648"/>
            <a:ext cx="10515600" cy="1325563"/>
          </a:xfrm>
        </p:spPr>
        <p:txBody>
          <a:bodyPr/>
          <a:lstStyle/>
          <a:p>
            <a:r>
              <a:rPr lang="en-IN" dirty="0" smtClean="0"/>
              <a:t>1. SQL Injection</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443695677"/>
              </p:ext>
            </p:extLst>
          </p:nvPr>
        </p:nvGraphicFramePr>
        <p:xfrm>
          <a:off x="497370" y="1539428"/>
          <a:ext cx="8251093" cy="3892626"/>
        </p:xfrm>
        <a:graphic>
          <a:graphicData uri="http://schemas.openxmlformats.org/drawingml/2006/table">
            <a:tbl>
              <a:tblPr firstRow="1" bandRow="1">
                <a:tableStyleId>{5C22544A-7EE6-4342-B048-85BDC9FD1C3A}</a:tableStyleId>
              </a:tblPr>
              <a:tblGrid>
                <a:gridCol w="1438264">
                  <a:extLst>
                    <a:ext uri="{9D8B030D-6E8A-4147-A177-3AD203B41FA5}">
                      <a16:colId xmlns="" xmlns:a16="http://schemas.microsoft.com/office/drawing/2014/main" val="20000"/>
                    </a:ext>
                  </a:extLst>
                </a:gridCol>
                <a:gridCol w="6812829">
                  <a:extLst>
                    <a:ext uri="{9D8B030D-6E8A-4147-A177-3AD203B41FA5}">
                      <a16:colId xmlns="" xmlns:a16="http://schemas.microsoft.com/office/drawing/2014/main" val="20001"/>
                    </a:ext>
                  </a:extLst>
                </a:gridCol>
              </a:tblGrid>
              <a:tr h="517798">
                <a:tc>
                  <a:txBody>
                    <a:bodyPr/>
                    <a:lstStyle/>
                    <a:p>
                      <a:pPr algn="ctr"/>
                      <a:endParaRPr lang="en-US" sz="24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315990">
                <a:tc>
                  <a:txBody>
                    <a:bodyPr/>
                    <a:lstStyle/>
                    <a:p>
                      <a:pPr algn="ctr"/>
                      <a:r>
                        <a:rPr lang="en-US" sz="2400" dirty="0" smtClean="0">
                          <a:solidFill>
                            <a:srgbClr val="FFFFFF"/>
                          </a:solidFill>
                          <a:latin typeface="Calibri" panose="020F0502020204030204" pitchFamily="34" charset="0"/>
                        </a:rPr>
                        <a:t>SQL</a:t>
                      </a:r>
                      <a:r>
                        <a:rPr lang="en-US" sz="2400" baseline="0" dirty="0" smtClean="0">
                          <a:solidFill>
                            <a:srgbClr val="FFFFFF"/>
                          </a:solidFill>
                          <a:latin typeface="Calibri" panose="020F0502020204030204" pitchFamily="34" charset="0"/>
                        </a:rPr>
                        <a:t> Injection</a:t>
                      </a:r>
                      <a:endParaRPr lang="en-US" sz="2400" dirty="0">
                        <a:solidFill>
                          <a:srgbClr val="FFFFFF"/>
                        </a:solidFill>
                        <a:latin typeface="Calibri" panose="020F0502020204030204" pitchFamily="34" charset="0"/>
                      </a:endParaRPr>
                    </a:p>
                    <a:p>
                      <a:pPr algn="ctr"/>
                      <a:r>
                        <a:rPr lang="en-US" sz="18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800" dirty="0" smtClean="0">
                          <a:solidFill>
                            <a:schemeClr val="tx1"/>
                          </a:solidFill>
                          <a:latin typeface="Calibri" panose="020F0502020204030204" pitchFamily="34" charset="0"/>
                        </a:rPr>
                        <a:t> </a:t>
                      </a:r>
                      <a:endParaRPr lang="en-US" sz="1800" dirty="0">
                        <a:solidFill>
                          <a:schemeClr val="tx1"/>
                        </a:solidFill>
                        <a:latin typeface="Calibri" panose="020F0502020204030204" pitchFamily="34" charset="0"/>
                      </a:endParaRPr>
                    </a:p>
                    <a:p>
                      <a:r>
                        <a:rPr lang="en-US" sz="1800" baseline="0" dirty="0" smtClean="0">
                          <a:solidFill>
                            <a:schemeClr val="tx1"/>
                          </a:solidFill>
                          <a:latin typeface="Calibri" panose="020F0502020204030204" charset="0"/>
                        </a:rPr>
                        <a:t>Below mentioned URL is vulnerable to SQL injection attack</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http://13.127.95.8/search/search.php?q=Reebok</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Affected</a:t>
                      </a:r>
                      <a:r>
                        <a:rPr lang="en-US" sz="1800" b="1" baseline="0" dirty="0" smtClean="0">
                          <a:solidFill>
                            <a:schemeClr val="tx1"/>
                          </a:solidFill>
                          <a:latin typeface="Calibri" panose="020F0502020204030204" charset="0"/>
                        </a:rPr>
                        <a:t> Parameters</a:t>
                      </a:r>
                      <a:r>
                        <a:rPr lang="en-US" sz="1800" b="1" dirty="0" smtClean="0">
                          <a:solidFill>
                            <a:schemeClr val="tx1"/>
                          </a:solidFill>
                          <a:latin typeface="Calibri" panose="020F0502020204030204" charset="0"/>
                        </a:rPr>
                        <a:t> :</a:t>
                      </a: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q (GET parameter)</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sz="1800" b="1" dirty="0" smtClean="0">
                          <a:solidFill>
                            <a:schemeClr val="tx1"/>
                          </a:solidFill>
                          <a:latin typeface="Calibri" panose="020F0502020204030204" charset="0"/>
                        </a:rPr>
                        <a:t>Payload:</a:t>
                      </a:r>
                    </a:p>
                    <a:p>
                      <a:pPr marL="285750" indent="-285750">
                        <a:buFont typeface="Arial" panose="020B0604020202020204" pitchFamily="34" charset="0"/>
                        <a:buChar char="•"/>
                      </a:pPr>
                      <a:r>
                        <a:rPr lang="en-US" sz="1800" b="0" dirty="0" smtClean="0">
                          <a:solidFill>
                            <a:schemeClr val="tx1"/>
                          </a:solidFill>
                          <a:latin typeface="Calibri" panose="020F0502020204030204" charset="0"/>
                        </a:rPr>
                        <a:t>q=Reebok'+or+'1'='1'--+</a:t>
                      </a:r>
                    </a:p>
                    <a:p>
                      <a:pPr marL="285750" indent="-285750">
                        <a:buFont typeface="Arial" panose="020B0604020202020204" pitchFamily="34" charset="0"/>
                        <a:buChar char="•"/>
                      </a:pPr>
                      <a:endParaRPr lang="en-US" sz="18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B9FFB285-7699-420F-83FE-0194C95F7214}" type="slidenum">
              <a:rPr lang="en-IN" smtClean="0"/>
              <a:t>6</a:t>
            </a:fld>
            <a:endParaRPr lang="en-IN"/>
          </a:p>
        </p:txBody>
      </p:sp>
    </p:spTree>
    <p:extLst>
      <p:ext uri="{BB962C8B-B14F-4D97-AF65-F5344CB8AC3E}">
        <p14:creationId xmlns:p14="http://schemas.microsoft.com/office/powerpoint/2010/main" val="1903533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616" y="188640"/>
            <a:ext cx="7886700" cy="1002030"/>
          </a:xfrm>
        </p:spPr>
        <p:txBody>
          <a:bodyPr>
            <a:normAutofit/>
          </a:bodyPr>
          <a:lstStyle/>
          <a:p>
            <a:r>
              <a:rPr lang="en-US" dirty="0"/>
              <a:t>Business Impact(High):</a:t>
            </a:r>
          </a:p>
        </p:txBody>
      </p:sp>
      <p:sp>
        <p:nvSpPr>
          <p:cNvPr id="5" name="Text Box 4"/>
          <p:cNvSpPr txBox="1"/>
          <p:nvPr/>
        </p:nvSpPr>
        <p:spPr>
          <a:xfrm>
            <a:off x="348479" y="1052736"/>
            <a:ext cx="7971949" cy="1569660"/>
          </a:xfrm>
          <a:prstGeom prst="rect">
            <a:avLst/>
          </a:prstGeom>
          <a:noFill/>
        </p:spPr>
        <p:txBody>
          <a:bodyPr wrap="square" rtlCol="0">
            <a:spAutoFit/>
          </a:bodyPr>
          <a:lstStyle/>
          <a:p>
            <a:pPr algn="just"/>
            <a:r>
              <a:rPr lang="en-US" sz="2400" dirty="0" smtClean="0"/>
              <a:t>Easy, default </a:t>
            </a:r>
            <a:r>
              <a:rPr lang="en-US" sz="2400" dirty="0"/>
              <a:t>and common passwords make it easy for attackers to gain access to their accounts  illegal use of them and can harm the website to any extent after getting logged into privileged accounts.</a:t>
            </a:r>
          </a:p>
        </p:txBody>
      </p:sp>
      <p:sp>
        <p:nvSpPr>
          <p:cNvPr id="6" name="Title 1"/>
          <p:cNvSpPr>
            <a:spLocks noGrp="1"/>
          </p:cNvSpPr>
          <p:nvPr/>
        </p:nvSpPr>
        <p:spPr>
          <a:xfrm>
            <a:off x="179512" y="2417317"/>
            <a:ext cx="7886700" cy="1002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Recommendation:</a:t>
            </a:r>
          </a:p>
        </p:txBody>
      </p:sp>
      <p:sp>
        <p:nvSpPr>
          <p:cNvPr id="9" name="Text Box 8"/>
          <p:cNvSpPr txBox="1"/>
          <p:nvPr/>
        </p:nvSpPr>
        <p:spPr>
          <a:xfrm>
            <a:off x="611560" y="3357563"/>
            <a:ext cx="7673340" cy="4154984"/>
          </a:xfrm>
          <a:prstGeom prst="rect">
            <a:avLst/>
          </a:prstGeom>
          <a:noFill/>
        </p:spPr>
        <p:txBody>
          <a:bodyPr wrap="square" rtlCol="0">
            <a:spAutoFit/>
          </a:bodyPr>
          <a:lstStyle/>
          <a:p>
            <a:pPr algn="just"/>
            <a:r>
              <a:rPr lang="en-US" sz="2400" dirty="0"/>
              <a:t>1)There should be password strength check at every creation of an account</a:t>
            </a:r>
            <a:r>
              <a:rPr lang="en-US" sz="2400" dirty="0" smtClean="0"/>
              <a:t>.</a:t>
            </a:r>
            <a:endParaRPr lang="en-US" sz="2400" dirty="0"/>
          </a:p>
          <a:p>
            <a:pPr algn="just"/>
            <a:r>
              <a:rPr lang="en-US" sz="2400" dirty="0"/>
              <a:t>2)There must be a minimum of 8 characters long password with a mixture of </a:t>
            </a:r>
            <a:r>
              <a:rPr lang="en-US" sz="2400" dirty="0" err="1"/>
              <a:t>numbers,alphanumerics,special</a:t>
            </a:r>
            <a:r>
              <a:rPr lang="en-US" sz="2400" dirty="0"/>
              <a:t> </a:t>
            </a:r>
            <a:r>
              <a:rPr lang="en-US" sz="2400" dirty="0" err="1"/>
              <a:t>characters,etc</a:t>
            </a:r>
            <a:r>
              <a:rPr lang="en-US" sz="2400" dirty="0" smtClean="0"/>
              <a:t>.</a:t>
            </a:r>
            <a:endParaRPr lang="en-US" sz="2400" dirty="0"/>
          </a:p>
          <a:p>
            <a:pPr algn="just"/>
            <a:r>
              <a:rPr lang="en-US" sz="2400" dirty="0"/>
              <a:t>3)There should be no repetition of </a:t>
            </a:r>
            <a:r>
              <a:rPr lang="en-US" sz="2400" dirty="0" smtClean="0"/>
              <a:t>password, neither </a:t>
            </a:r>
            <a:r>
              <a:rPr lang="en-US" sz="2400" dirty="0"/>
              <a:t>on change nor reset</a:t>
            </a:r>
            <a:r>
              <a:rPr lang="en-US" sz="2400" dirty="0" smtClean="0"/>
              <a:t>.</a:t>
            </a:r>
            <a:endParaRPr lang="en-US" sz="2400" dirty="0"/>
          </a:p>
          <a:p>
            <a:pPr algn="just"/>
            <a:r>
              <a:rPr lang="en-US" sz="2400" dirty="0"/>
              <a:t>4)The password should not be stored on the </a:t>
            </a:r>
            <a:r>
              <a:rPr lang="en-US" sz="2400" dirty="0" smtClean="0"/>
              <a:t>web, rather </a:t>
            </a:r>
            <a:r>
              <a:rPr lang="en-US" sz="2400" dirty="0"/>
              <a:t>should be hashed and stored.</a:t>
            </a:r>
          </a:p>
          <a:p>
            <a:pPr algn="just"/>
            <a:endParaRPr lang="en-US" sz="2400" dirty="0"/>
          </a:p>
          <a:p>
            <a:pPr algn="just"/>
            <a:endParaRPr lang="en-US" sz="2400" dirty="0"/>
          </a:p>
        </p:txBody>
      </p:sp>
      <p:sp>
        <p:nvSpPr>
          <p:cNvPr id="3" name="Slide Number Placeholder 2"/>
          <p:cNvSpPr>
            <a:spLocks noGrp="1"/>
          </p:cNvSpPr>
          <p:nvPr>
            <p:ph type="sldNum" sz="quarter" idx="12"/>
          </p:nvPr>
        </p:nvSpPr>
        <p:spPr/>
        <p:txBody>
          <a:bodyPr/>
          <a:lstStyle/>
          <a:p>
            <a:fld id="{B9FFB285-7699-420F-83FE-0194C95F7214}" type="slidenum">
              <a:rPr lang="en-IN" smtClean="0"/>
              <a:t>60</a:t>
            </a:fld>
            <a:endParaRPr lang="en-IN"/>
          </a:p>
        </p:txBody>
      </p:sp>
    </p:spTree>
    <p:extLst>
      <p:ext uri="{BB962C8B-B14F-4D97-AF65-F5344CB8AC3E}">
        <p14:creationId xmlns:p14="http://schemas.microsoft.com/office/powerpoint/2010/main" val="1050716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395536" y="764704"/>
            <a:ext cx="7886700" cy="1002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References:</a:t>
            </a:r>
          </a:p>
        </p:txBody>
      </p:sp>
      <p:sp>
        <p:nvSpPr>
          <p:cNvPr id="6" name="Text Box 13"/>
          <p:cNvSpPr txBox="1"/>
          <p:nvPr/>
        </p:nvSpPr>
        <p:spPr>
          <a:xfrm>
            <a:off x="502216" y="1766734"/>
            <a:ext cx="8390264" cy="1938992"/>
          </a:xfrm>
          <a:prstGeom prst="rect">
            <a:avLst/>
          </a:prstGeom>
          <a:noFill/>
        </p:spPr>
        <p:txBody>
          <a:bodyPr wrap="square" rtlCol="0">
            <a:spAutoFit/>
          </a:bodyPr>
          <a:lstStyle/>
          <a:p>
            <a:pPr algn="just"/>
            <a:r>
              <a:rPr lang="en-US" sz="2400" i="1" dirty="0"/>
              <a:t>1)https://www.acunetix.com/blog/articles/weak-password-vulnerability-common-think/</a:t>
            </a:r>
          </a:p>
          <a:p>
            <a:pPr algn="just"/>
            <a:endParaRPr lang="en-US" sz="2400" i="1" dirty="0"/>
          </a:p>
          <a:p>
            <a:pPr algn="just"/>
            <a:r>
              <a:rPr lang="en-US" sz="2400" i="1" dirty="0"/>
              <a:t>2)https://www.owasp.org/index.php/Testing_for_Weak_password_policy_(OTG-AUTHN-007)</a:t>
            </a:r>
          </a:p>
        </p:txBody>
      </p:sp>
      <p:sp>
        <p:nvSpPr>
          <p:cNvPr id="2" name="Slide Number Placeholder 1"/>
          <p:cNvSpPr>
            <a:spLocks noGrp="1"/>
          </p:cNvSpPr>
          <p:nvPr>
            <p:ph type="sldNum" sz="quarter" idx="12"/>
          </p:nvPr>
        </p:nvSpPr>
        <p:spPr/>
        <p:txBody>
          <a:bodyPr/>
          <a:lstStyle/>
          <a:p>
            <a:fld id="{B9FFB285-7699-420F-83FE-0194C95F7214}" type="slidenum">
              <a:rPr lang="en-IN" smtClean="0"/>
              <a:t>61</a:t>
            </a:fld>
            <a:endParaRPr lang="en-IN"/>
          </a:p>
        </p:txBody>
      </p:sp>
    </p:spTree>
    <p:extLst>
      <p:ext uri="{BB962C8B-B14F-4D97-AF65-F5344CB8AC3E}">
        <p14:creationId xmlns:p14="http://schemas.microsoft.com/office/powerpoint/2010/main" val="3407181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10)Directory </a:t>
            </a:r>
            <a:r>
              <a:rPr lang="en-US" dirty="0"/>
              <a:t>Listing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58999889"/>
              </p:ext>
            </p:extLst>
          </p:nvPr>
        </p:nvGraphicFramePr>
        <p:xfrm>
          <a:off x="628650" y="1825625"/>
          <a:ext cx="7886701" cy="2726296"/>
        </p:xfrm>
        <a:graphic>
          <a:graphicData uri="http://schemas.openxmlformats.org/drawingml/2006/table">
            <a:tbl>
              <a:tblPr firstRow="1" bandRow="1">
                <a:tableStyleId>{5C22544A-7EE6-4342-B048-85BDC9FD1C3A}</a:tableStyleId>
              </a:tblPr>
              <a:tblGrid>
                <a:gridCol w="1374458"/>
                <a:gridCol w="6512243"/>
              </a:tblGrid>
              <a:tr h="415290">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344930">
                <a:tc>
                  <a:txBody>
                    <a:bodyPr/>
                    <a:lstStyle/>
                    <a:p>
                      <a:pPr algn="ctr"/>
                      <a:r>
                        <a:rPr lang="en-IN" sz="2400" dirty="0" smtClean="0">
                          <a:solidFill>
                            <a:schemeClr val="tx1"/>
                          </a:solidFill>
                          <a:latin typeface="Calibri" panose="020F0502020204030204" charset="0"/>
                        </a:rPr>
                        <a:t>Directory Listing </a:t>
                      </a:r>
                      <a:r>
                        <a:rPr lang="en-US" sz="1800" dirty="0" smtClean="0">
                          <a:solidFill>
                            <a:schemeClr val="tx1"/>
                          </a:solidFill>
                          <a:latin typeface="Calibri" panose="020F0502020204030204" charset="0"/>
                        </a:rPr>
                        <a:t>(Moderate)</a:t>
                      </a:r>
                      <a:endParaRPr lang="en-US" sz="18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Below mentioned parameters are vulnerable to Directory Listing</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http://35.154.118.58/static/images/</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62</a:t>
            </a:fld>
            <a:endParaRPr lang="en-IN"/>
          </a:p>
        </p:txBody>
      </p:sp>
    </p:spTree>
    <p:extLst>
      <p:ext uri="{BB962C8B-B14F-4D97-AF65-F5344CB8AC3E}">
        <p14:creationId xmlns:p14="http://schemas.microsoft.com/office/powerpoint/2010/main" val="2043077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03448"/>
            <a:ext cx="5112568" cy="1600200"/>
          </a:xfrm>
        </p:spPr>
        <p:txBody>
          <a:bodyPr>
            <a:normAutofit/>
          </a:bodyPr>
          <a:lstStyle/>
          <a:p>
            <a:r>
              <a:rPr lang="en-IN" sz="4100" b="0" dirty="0"/>
              <a:t>Observation</a:t>
            </a:r>
            <a:r>
              <a:rPr lang="en-US" altLang="en-IN" sz="4100" b="0" dirty="0"/>
              <a:t>:</a:t>
            </a:r>
          </a:p>
        </p:txBody>
      </p:sp>
      <p:sp>
        <p:nvSpPr>
          <p:cNvPr id="3" name="Text Placeholder 2"/>
          <p:cNvSpPr>
            <a:spLocks noGrp="1"/>
          </p:cNvSpPr>
          <p:nvPr>
            <p:ph type="body" sz="half" idx="2"/>
          </p:nvPr>
        </p:nvSpPr>
        <p:spPr>
          <a:xfrm>
            <a:off x="654968" y="1124744"/>
            <a:ext cx="7548086" cy="1129665"/>
          </a:xfrm>
        </p:spPr>
        <p:txBody>
          <a:bodyPr>
            <a:noAutofit/>
          </a:bodyPr>
          <a:lstStyle/>
          <a:p>
            <a:pPr marL="285750" indent="-285750" algn="just"/>
            <a:r>
              <a:rPr lang="en-US" altLang="en-IN" sz="2400" dirty="0" smtClean="0">
                <a:latin typeface="+mj-lt"/>
                <a:ea typeface="+mj-ea"/>
                <a:cs typeface="+mj-cs"/>
              </a:rPr>
              <a:t>1)</a:t>
            </a:r>
            <a:r>
              <a:rPr lang="en-IN" altLang="en-IN" sz="2400" dirty="0" smtClean="0">
                <a:latin typeface="+mj-lt"/>
                <a:ea typeface="+mj-ea"/>
                <a:cs typeface="+mj-cs"/>
              </a:rPr>
              <a:t>Navigate</a:t>
            </a:r>
            <a:r>
              <a:rPr lang="en-IN" sz="2400" dirty="0" smtClean="0"/>
              <a:t>  to </a:t>
            </a:r>
            <a:r>
              <a:rPr lang="en-US" sz="2400" dirty="0" smtClean="0">
                <a:solidFill>
                  <a:schemeClr val="dk1"/>
                </a:solidFill>
                <a:effectLst/>
                <a:latin typeface="Calibri" panose="020F0502020204030204" charset="0"/>
                <a:cs typeface="Calibri" panose="020F0502020204030204" charset="0"/>
                <a:sym typeface="Arial" panose="020B0604020202020204"/>
              </a:rPr>
              <a:t>http://35.154.118.58/static/images/</a:t>
            </a:r>
            <a:endParaRPr lang="en-US" sz="2400" b="0" i="0" u="none" strike="noStrike" dirty="0" smtClean="0">
              <a:solidFill>
                <a:schemeClr val="dk1"/>
              </a:solidFill>
              <a:effectLst/>
              <a:latin typeface="Calibri" panose="020F0502020204030204" charset="0"/>
              <a:cs typeface="Calibri" panose="020F0502020204030204" charset="0"/>
              <a:sym typeface="Arial" panose="020B0604020202020204"/>
            </a:endParaRPr>
          </a:p>
          <a:p>
            <a:pPr marL="285750" indent="-285750" algn="just"/>
            <a:r>
              <a:rPr lang="en-US" sz="2400" dirty="0" smtClean="0">
                <a:solidFill>
                  <a:schemeClr val="dk1"/>
                </a:solidFill>
                <a:latin typeface="Calibri" panose="020F0502020204030204" charset="0"/>
                <a:cs typeface="Calibri" panose="020F0502020204030204" charset="0"/>
                <a:sym typeface="Arial" panose="020B0604020202020204"/>
              </a:rPr>
              <a:t>2)Complete listing of directory is shown containing names of files and folders of the website </a:t>
            </a:r>
            <a:endParaRPr lang="en-US" sz="2400" b="0" i="0" u="none" strike="noStrike" dirty="0" smtClean="0">
              <a:solidFill>
                <a:schemeClr val="dk1"/>
              </a:solidFill>
              <a:effectLst/>
              <a:latin typeface="Calibri" panose="020F0502020204030204" charset="0"/>
              <a:cs typeface="Calibri" panose="020F0502020204030204" charset="0"/>
              <a:sym typeface="Arial" panose="020B0604020202020204"/>
            </a:endParaRPr>
          </a:p>
          <a:p>
            <a:pPr algn="just"/>
            <a:endParaRPr lang="en-IN"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596" r="46613" b="35965"/>
          <a:stretch/>
        </p:blipFill>
        <p:spPr bwMode="auto">
          <a:xfrm>
            <a:off x="683568" y="2565877"/>
            <a:ext cx="7560840" cy="40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63</a:t>
            </a:fld>
            <a:endParaRPr lang="en-IN"/>
          </a:p>
        </p:txBody>
      </p:sp>
    </p:spTree>
    <p:extLst>
      <p:ext uri="{BB962C8B-B14F-4D97-AF65-F5344CB8AC3E}">
        <p14:creationId xmlns:p14="http://schemas.microsoft.com/office/powerpoint/2010/main" val="5655660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3648" y="476672"/>
            <a:ext cx="5980861" cy="948905"/>
          </a:xfrm>
        </p:spPr>
        <p:txBody>
          <a:bodyPr>
            <a:normAutofit fontScale="90000"/>
          </a:bodyPr>
          <a:lstStyle/>
          <a:p>
            <a:r>
              <a:rPr lang="en-IN" sz="4600" dirty="0" smtClean="0"/>
              <a:t>Business</a:t>
            </a:r>
            <a:r>
              <a:rPr lang="en-IN"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sz="4600" dirty="0" smtClean="0"/>
              <a:t>Impact :Moderate</a:t>
            </a:r>
            <a:endParaRPr lang="en-IN" sz="4600" dirty="0"/>
          </a:p>
        </p:txBody>
      </p:sp>
      <p:sp>
        <p:nvSpPr>
          <p:cNvPr id="2" name="Slide Number Placeholder 1"/>
          <p:cNvSpPr>
            <a:spLocks noGrp="1"/>
          </p:cNvSpPr>
          <p:nvPr>
            <p:ph type="sldNum" sz="quarter" idx="2"/>
          </p:nvPr>
        </p:nvSpPr>
        <p:spPr/>
        <p:txBody>
          <a:bodyPr/>
          <a:lstStyle/>
          <a:p>
            <a:pPr lvl="0"/>
            <a:fld id="{86CB4B4D-7CA3-9044-876B-883B54F8677D}" type="slidenum">
              <a:rPr lang="en-US" smtClean="0"/>
              <a:t>64</a:t>
            </a:fld>
            <a:endParaRPr lang="en-US"/>
          </a:p>
        </p:txBody>
      </p:sp>
      <p:sp>
        <p:nvSpPr>
          <p:cNvPr id="5" name="TextBox 4"/>
          <p:cNvSpPr txBox="1"/>
          <p:nvPr/>
        </p:nvSpPr>
        <p:spPr>
          <a:xfrm>
            <a:off x="179512" y="1518285"/>
            <a:ext cx="8856984" cy="31000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marL="457200" indent="-457200" algn="just" latinLnBrk="1" hangingPunct="0">
              <a:buFont typeface="Arial" pitchFamily="34" charset="0"/>
              <a:buChar char="•"/>
            </a:pPr>
            <a:endParaRPr lang="en-US" sz="2800" dirty="0" smtClean="0">
              <a:latin typeface="Calibri" panose="020F0502020204030204" charset="0"/>
              <a:cs typeface="Calibri" panose="020F0502020204030204" charset="0"/>
            </a:endParaRPr>
          </a:p>
          <a:p>
            <a:pPr marL="457200" indent="-457200" algn="just" latinLnBrk="1" hangingPunct="0">
              <a:buFont typeface="Arial" pitchFamily="34" charset="0"/>
              <a:buChar char="•"/>
            </a:pPr>
            <a:r>
              <a:rPr lang="en-US" sz="2800" dirty="0" smtClean="0">
                <a:latin typeface="Calibri" panose="020F0502020204030204" charset="0"/>
                <a:cs typeface="Calibri" panose="020F0502020204030204" charset="0"/>
              </a:rPr>
              <a:t>Although this vulnerability does not have a direct impact to users or the server, though it can aid the attacker with information about the server and the users</a:t>
            </a:r>
          </a:p>
          <a:p>
            <a:pPr marL="457200" indent="-457200" algn="just" latinLnBrk="1" hangingPunct="0">
              <a:buFont typeface="Arial" pitchFamily="34" charset="0"/>
              <a:buChar char="•"/>
            </a:pPr>
            <a:endParaRPr lang="en-US" sz="2800" dirty="0">
              <a:latin typeface="Calibri" panose="020F0502020204030204" charset="0"/>
              <a:cs typeface="Calibri" panose="020F0502020204030204" charset="0"/>
            </a:endParaRPr>
          </a:p>
          <a:p>
            <a:pPr marL="457200" indent="-457200" algn="just" latinLnBrk="1" hangingPunct="0">
              <a:buFont typeface="Arial" pitchFamily="34" charset="0"/>
              <a:buChar char="•"/>
            </a:pPr>
            <a:r>
              <a:rPr lang="en-US" sz="2800" dirty="0" smtClean="0">
                <a:latin typeface="Calibri" panose="020F0502020204030204" charset="0"/>
                <a:cs typeface="Calibri" panose="020F0502020204030204" charset="0"/>
              </a:rPr>
              <a:t>Also, attacker can simply download the backups </a:t>
            </a:r>
            <a:r>
              <a:rPr lang="en-US" sz="2800" dirty="0">
                <a:latin typeface="Calibri" panose="020F0502020204030204" charset="0"/>
                <a:cs typeface="Calibri" panose="020F0502020204030204" charset="0"/>
              </a:rPr>
              <a:t>/</a:t>
            </a:r>
            <a:r>
              <a:rPr lang="en-US" sz="2800" dirty="0" smtClean="0">
                <a:latin typeface="Calibri" panose="020F0502020204030204" charset="0"/>
                <a:cs typeface="Calibri" panose="020F0502020204030204" charset="0"/>
              </a:rPr>
              <a:t> images and view them.</a:t>
            </a:r>
            <a:endParaRPr lang="en-US" sz="2800"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387142803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bodyPr>
          <a:lstStyle/>
          <a:p>
            <a:pPr algn="l"/>
            <a:r>
              <a:rPr lang="en-IN" dirty="0" smtClean="0">
                <a:solidFill>
                  <a:schemeClr val="tx1"/>
                </a:solidFill>
              </a:rPr>
              <a:t>Recommendation</a:t>
            </a:r>
            <a:r>
              <a:rPr lang="en-US" altLang="en-IN" dirty="0" smtClean="0">
                <a:solidFill>
                  <a:schemeClr val="tx1"/>
                </a:solidFill>
              </a:rPr>
              <a:t>:</a:t>
            </a:r>
          </a:p>
        </p:txBody>
      </p:sp>
      <p:sp>
        <p:nvSpPr>
          <p:cNvPr id="3" name="Text Placeholder 2"/>
          <p:cNvSpPr>
            <a:spLocks noGrp="1"/>
          </p:cNvSpPr>
          <p:nvPr>
            <p:ph type="body" idx="1"/>
          </p:nvPr>
        </p:nvSpPr>
        <p:spPr>
          <a:xfrm>
            <a:off x="628650" y="1515074"/>
            <a:ext cx="7886700" cy="4351338"/>
          </a:xfrm>
        </p:spPr>
        <p:txBody>
          <a:bodyPr>
            <a:noAutofit/>
          </a:bodyPr>
          <a:lstStyle/>
          <a:p>
            <a:pPr lvl="1"/>
            <a:r>
              <a:rPr lang="en-IN" sz="2400" dirty="0" smtClean="0"/>
              <a:t>Disable Directory Listing </a:t>
            </a:r>
          </a:p>
          <a:p>
            <a:pPr lvl="1"/>
            <a:r>
              <a:rPr lang="en-IN" sz="2400" dirty="0" smtClean="0"/>
              <a:t>Put an index.html in all folders with default message</a:t>
            </a:r>
          </a:p>
          <a:p>
            <a:pPr marL="457200" lvl="1" indent="0">
              <a:buNone/>
            </a:pPr>
            <a:endParaRPr lang="en-IN" sz="2400" dirty="0" smtClean="0"/>
          </a:p>
          <a:p>
            <a:pPr lvl="1"/>
            <a:endParaRPr lang="en-IN" sz="2400" dirty="0" smtClean="0"/>
          </a:p>
          <a:p>
            <a:pPr lvl="1"/>
            <a:endParaRPr lang="en-IN" sz="2400" dirty="0" smtClean="0"/>
          </a:p>
          <a:p>
            <a:pPr lvl="1"/>
            <a:endParaRPr lang="en-IN" sz="2400" dirty="0"/>
          </a:p>
        </p:txBody>
      </p:sp>
      <p:sp>
        <p:nvSpPr>
          <p:cNvPr id="4" name="Rectangle 3"/>
          <p:cNvSpPr/>
          <p:nvPr/>
        </p:nvSpPr>
        <p:spPr>
          <a:xfrm>
            <a:off x="626515" y="4538539"/>
            <a:ext cx="8515350" cy="1200329"/>
          </a:xfrm>
          <a:prstGeom prst="rect">
            <a:avLst/>
          </a:prstGeom>
        </p:spPr>
        <p:txBody>
          <a:bodyPr wrap="square">
            <a:spAutoFit/>
          </a:bodyPr>
          <a:lstStyle/>
          <a:p>
            <a:pPr marL="342900" indent="-342900">
              <a:buFont typeface="Arial" pitchFamily="34" charset="0"/>
              <a:buChar char="•"/>
            </a:pPr>
            <a:r>
              <a:rPr lang="en-US" sz="2400" i="1" dirty="0" smtClean="0">
                <a:latin typeface="Calibri" panose="020F0502020204030204" charset="0"/>
              </a:rPr>
              <a:t>https://cwe.mitre.org/data/definitions/548.html</a:t>
            </a:r>
          </a:p>
          <a:p>
            <a:pPr marL="342900" indent="-342900">
              <a:buFont typeface="Arial" pitchFamily="34" charset="0"/>
              <a:buChar char="•"/>
            </a:pPr>
            <a:r>
              <a:rPr lang="en-IN" sz="2400" i="1" dirty="0" smtClean="0"/>
              <a:t>https://www.netsparker.com/blog/web-security/disable-directory-listing-web-servers/</a:t>
            </a:r>
            <a:endParaRPr lang="en-IN" sz="2400" i="1" dirty="0"/>
          </a:p>
        </p:txBody>
      </p:sp>
      <p:sp>
        <p:nvSpPr>
          <p:cNvPr id="5" name="Title 1"/>
          <p:cNvSpPr txBox="1"/>
          <p:nvPr/>
        </p:nvSpPr>
        <p:spPr>
          <a:xfrm>
            <a:off x="631967" y="32129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smtClean="0">
                <a:solidFill>
                  <a:schemeClr val="tx1"/>
                </a:solidFill>
              </a:rPr>
              <a:t>References</a:t>
            </a:r>
            <a:r>
              <a:rPr lang="en-IN" dirty="0" smtClean="0"/>
              <a:t>:</a:t>
            </a:r>
            <a:endParaRPr lang="en-IN" dirty="0"/>
          </a:p>
        </p:txBody>
      </p:sp>
      <p:sp>
        <p:nvSpPr>
          <p:cNvPr id="6" name="Slide Number Placeholder 5"/>
          <p:cNvSpPr>
            <a:spLocks noGrp="1"/>
          </p:cNvSpPr>
          <p:nvPr>
            <p:ph type="sldNum" sz="quarter" idx="2"/>
          </p:nvPr>
        </p:nvSpPr>
        <p:spPr/>
        <p:txBody>
          <a:bodyPr/>
          <a:lstStyle/>
          <a:p>
            <a:pPr lvl="0"/>
            <a:fld id="{86CB4B4D-7CA3-9044-876B-883B54F8677D}" type="slidenum">
              <a:rPr lang="en-IN" smtClean="0"/>
              <a:t>65</a:t>
            </a:fld>
            <a:endParaRPr lang="en-IN"/>
          </a:p>
        </p:txBody>
      </p:sp>
    </p:spTree>
    <p:extLst>
      <p:ext uri="{BB962C8B-B14F-4D97-AF65-F5344CB8AC3E}">
        <p14:creationId xmlns:p14="http://schemas.microsoft.com/office/powerpoint/2010/main" val="386736721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11) Unrequired </a:t>
            </a:r>
            <a:r>
              <a:rPr lang="en-US" dirty="0"/>
              <a:t>details</a:t>
            </a:r>
            <a:r>
              <a:rPr lang="en-US" dirty="0">
                <a:effectLst/>
              </a:rPr>
              <a:t> for </a:t>
            </a:r>
            <a:r>
              <a:rPr lang="en-US" dirty="0" smtClean="0">
                <a:effectLst/>
              </a:rPr>
              <a:t>seller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554496"/>
              </p:ext>
            </p:extLst>
          </p:nvPr>
        </p:nvGraphicFramePr>
        <p:xfrm>
          <a:off x="628650" y="1825624"/>
          <a:ext cx="8263830" cy="3694648"/>
        </p:xfrm>
        <a:graphic>
          <a:graphicData uri="http://schemas.openxmlformats.org/drawingml/2006/table">
            <a:tbl>
              <a:tblPr firstRow="1" bandRow="1">
                <a:tableStyleId>{5C22544A-7EE6-4342-B048-85BDC9FD1C3A}</a:tableStyleId>
              </a:tblPr>
              <a:tblGrid>
                <a:gridCol w="1440182"/>
                <a:gridCol w="6823648"/>
              </a:tblGrid>
              <a:tr h="563660">
                <a:tc>
                  <a:txBody>
                    <a:bodyPr/>
                    <a:lstStyle/>
                    <a:p>
                      <a:pPr algn="ctr"/>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263851">
                <a:tc>
                  <a:txBody>
                    <a:bodyPr/>
                    <a:lstStyle/>
                    <a:p>
                      <a:pPr algn="ctr"/>
                      <a:r>
                        <a:rPr lang="en-US" altLang="en-IN" sz="2800" dirty="0" smtClean="0">
                          <a:solidFill>
                            <a:schemeClr val="tx1"/>
                          </a:solidFill>
                          <a:latin typeface="Calibri" panose="020F0502020204030204" charset="0"/>
                        </a:rPr>
                        <a:t>Unrequired Details for seller</a:t>
                      </a:r>
                      <a:r>
                        <a:rPr lang="en-IN" sz="2800" dirty="0" smtClean="0">
                          <a:solidFill>
                            <a:schemeClr val="tx1"/>
                          </a:solidFill>
                          <a:latin typeface="Calibri" panose="020F0502020204030204" charset="0"/>
                        </a:rPr>
                        <a:t> </a:t>
                      </a:r>
                      <a:r>
                        <a:rPr lang="en-US" sz="2000" dirty="0" smtClean="0">
                          <a:solidFill>
                            <a:schemeClr val="tx1"/>
                          </a:solidFill>
                          <a:latin typeface="Calibri" panose="020F0502020204030204" charset="0"/>
                        </a:rPr>
                        <a:t>(Moderate)</a:t>
                      </a:r>
                      <a:endParaRPr lang="en-US" sz="20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2000" dirty="0" smtClean="0">
                          <a:solidFill>
                            <a:schemeClr val="tx1"/>
                          </a:solidFill>
                          <a:latin typeface="Calibri" panose="020F0502020204030204" charset="0"/>
                        </a:rPr>
                        <a:t> </a:t>
                      </a:r>
                      <a:endParaRPr lang="en-US" sz="2000" dirty="0">
                        <a:solidFill>
                          <a:schemeClr val="tx1"/>
                        </a:solidFill>
                        <a:latin typeface="Calibri" panose="020F0502020204030204" charset="0"/>
                      </a:endParaRPr>
                    </a:p>
                    <a:p>
                      <a:r>
                        <a:rPr lang="en-US" sz="2000" baseline="0" dirty="0" smtClean="0">
                          <a:solidFill>
                            <a:schemeClr val="tx1"/>
                          </a:solidFill>
                          <a:latin typeface="Calibri" panose="020F0502020204030204" charset="0"/>
                        </a:rPr>
                        <a:t>Below mentioned URL gives the unrequired details about the seller:</a:t>
                      </a:r>
                      <a:endParaRPr lang="en-US" sz="2000" dirty="0" smtClean="0">
                        <a:solidFill>
                          <a:schemeClr val="tx1"/>
                        </a:solidFill>
                        <a:latin typeface="Calibri" panose="020F0502020204030204" charset="0"/>
                        <a:cs typeface="Calibri" panose="020F0502020204030204" charset="0"/>
                      </a:endParaRPr>
                    </a:p>
                    <a:p>
                      <a:endParaRPr lang="en-US" sz="2000" dirty="0" smtClean="0">
                        <a:solidFill>
                          <a:schemeClr val="tx1"/>
                        </a:solidFill>
                        <a:latin typeface="Calibri" panose="020F0502020204030204" charset="0"/>
                      </a:endParaRPr>
                    </a:p>
                    <a:p>
                      <a:r>
                        <a:rPr lang="en-US" sz="2000" b="1" dirty="0" smtClean="0">
                          <a:solidFill>
                            <a:schemeClr val="tx1"/>
                          </a:solidFill>
                          <a:latin typeface="Calibri" panose="020F0502020204030204" charset="0"/>
                        </a:rPr>
                        <a:t>Affected URL :</a:t>
                      </a:r>
                      <a:endParaRPr lang="en-US" sz="20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20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http://35.154.118.58/products/details.php?p_id=2(or any other p_id)</a:t>
                      </a:r>
                    </a:p>
                    <a:p>
                      <a:pPr marL="285750" indent="-285750">
                        <a:buFont typeface="Arial" panose="020B0604020202020204" pitchFamily="34" charset="0"/>
                        <a:buChar char="•"/>
                      </a:pPr>
                      <a:endParaRPr lang="en-US" sz="20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2000" b="0" dirty="0" smtClean="0">
                        <a:solidFill>
                          <a:schemeClr val="tx1"/>
                        </a:solidFill>
                        <a:latin typeface="Calibri" panose="020F0502020204030204" charset="0"/>
                      </a:endParaRPr>
                    </a:p>
                    <a:p>
                      <a:pPr indent="0">
                        <a:buFont typeface="Arial" panose="020B0604020202020204" pitchFamily="34" charset="0"/>
                        <a:buNone/>
                      </a:pPr>
                      <a:endParaRPr lang="en-US" sz="20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66</a:t>
            </a:fld>
            <a:endParaRPr lang="en-IN"/>
          </a:p>
        </p:txBody>
      </p:sp>
    </p:spTree>
    <p:extLst>
      <p:ext uri="{BB962C8B-B14F-4D97-AF65-F5344CB8AC3E}">
        <p14:creationId xmlns:p14="http://schemas.microsoft.com/office/powerpoint/2010/main" val="17079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sz="half" idx="1"/>
          </p:nvPr>
        </p:nvSpPr>
        <p:spPr>
          <a:xfrm>
            <a:off x="899592" y="1340768"/>
            <a:ext cx="7733348" cy="961390"/>
          </a:xfrm>
        </p:spPr>
        <p:txBody>
          <a:bodyPr>
            <a:noAutofit/>
          </a:bodyPr>
          <a:lstStyle/>
          <a:p>
            <a:pPr marL="0" indent="0" algn="just">
              <a:buNone/>
            </a:pPr>
            <a:r>
              <a:rPr lang="en-US" sz="2400" dirty="0"/>
              <a:t>When we click on the “Seller Info” </a:t>
            </a:r>
            <a:r>
              <a:rPr lang="en-US" sz="2400" dirty="0" smtClean="0"/>
              <a:t>option, we </a:t>
            </a:r>
            <a:r>
              <a:rPr lang="en-US" sz="2400" dirty="0"/>
              <a:t>get the details of the seller ,even those which are not required like the pan card </a:t>
            </a:r>
            <a:r>
              <a:rPr lang="en-US" sz="2400" dirty="0" smtClean="0"/>
              <a:t>number.</a:t>
            </a:r>
            <a:endParaRPr lang="en-US" sz="2400" dirty="0"/>
          </a:p>
        </p:txBody>
      </p:sp>
      <p:pic>
        <p:nvPicPr>
          <p:cNvPr id="5" name="Content Placeholder 4" descr="Capture"/>
          <p:cNvPicPr>
            <a:picLocks noGrp="1" noChangeAspect="1"/>
          </p:cNvPicPr>
          <p:nvPr>
            <p:ph sz="half" idx="2"/>
          </p:nvPr>
        </p:nvPicPr>
        <p:blipFill>
          <a:blip r:embed="rId2"/>
          <a:stretch>
            <a:fillRect/>
          </a:stretch>
        </p:blipFill>
        <p:spPr>
          <a:xfrm>
            <a:off x="1765935" y="2787016"/>
            <a:ext cx="5632609" cy="3665855"/>
          </a:xfrm>
          <a:prstGeom prst="rect">
            <a:avLst/>
          </a:prstGeom>
        </p:spPr>
      </p:pic>
      <p:sp>
        <p:nvSpPr>
          <p:cNvPr id="4" name="Slide Number Placeholder 3"/>
          <p:cNvSpPr>
            <a:spLocks noGrp="1"/>
          </p:cNvSpPr>
          <p:nvPr>
            <p:ph type="sldNum" sz="quarter" idx="12"/>
          </p:nvPr>
        </p:nvSpPr>
        <p:spPr/>
        <p:txBody>
          <a:bodyPr/>
          <a:lstStyle/>
          <a:p>
            <a:fld id="{B9FFB285-7699-420F-83FE-0194C95F7214}" type="slidenum">
              <a:rPr lang="en-IN" smtClean="0"/>
              <a:t>67</a:t>
            </a:fld>
            <a:endParaRPr lang="en-IN"/>
          </a:p>
        </p:txBody>
      </p:sp>
    </p:spTree>
    <p:extLst>
      <p:ext uri="{BB962C8B-B14F-4D97-AF65-F5344CB8AC3E}">
        <p14:creationId xmlns:p14="http://schemas.microsoft.com/office/powerpoint/2010/main" val="717945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Impact(Moderate</a:t>
            </a:r>
            <a:r>
              <a:rPr lang="en-US" dirty="0" smtClean="0"/>
              <a:t>)</a:t>
            </a:r>
            <a:endParaRPr lang="en-US" dirty="0"/>
          </a:p>
        </p:txBody>
      </p:sp>
      <p:sp>
        <p:nvSpPr>
          <p:cNvPr id="3" name="Content Placeholder 2"/>
          <p:cNvSpPr>
            <a:spLocks noGrp="1"/>
          </p:cNvSpPr>
          <p:nvPr>
            <p:ph sz="half" idx="1"/>
          </p:nvPr>
        </p:nvSpPr>
        <p:spPr>
          <a:xfrm>
            <a:off x="628650" y="1825626"/>
            <a:ext cx="8032909" cy="4351655"/>
          </a:xfrm>
        </p:spPr>
        <p:txBody>
          <a:bodyPr/>
          <a:lstStyle/>
          <a:p>
            <a:pPr marL="0" indent="0" algn="just">
              <a:buNone/>
            </a:pPr>
            <a:r>
              <a:rPr lang="en-US" dirty="0"/>
              <a:t>There is no direct business impact in this case ,but this amount of information can definitely lead to social engineering attacks on the seller and can indirectly harm the business.</a:t>
            </a:r>
          </a:p>
        </p:txBody>
      </p:sp>
      <p:sp>
        <p:nvSpPr>
          <p:cNvPr id="4" name="Slide Number Placeholder 3"/>
          <p:cNvSpPr>
            <a:spLocks noGrp="1"/>
          </p:cNvSpPr>
          <p:nvPr>
            <p:ph type="sldNum" sz="quarter" idx="12"/>
          </p:nvPr>
        </p:nvSpPr>
        <p:spPr/>
        <p:txBody>
          <a:bodyPr/>
          <a:lstStyle/>
          <a:p>
            <a:fld id="{B9FFB285-7699-420F-83FE-0194C95F7214}" type="slidenum">
              <a:rPr lang="en-IN" smtClean="0"/>
              <a:t>68</a:t>
            </a:fld>
            <a:endParaRPr lang="en-IN"/>
          </a:p>
        </p:txBody>
      </p:sp>
    </p:spTree>
    <p:extLst>
      <p:ext uri="{BB962C8B-B14F-4D97-AF65-F5344CB8AC3E}">
        <p14:creationId xmlns:p14="http://schemas.microsoft.com/office/powerpoint/2010/main" val="3823686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a:t>
            </a:r>
            <a:endParaRPr lang="en-US" dirty="0"/>
          </a:p>
        </p:txBody>
      </p:sp>
      <p:sp>
        <p:nvSpPr>
          <p:cNvPr id="3" name="Content Placeholder 2"/>
          <p:cNvSpPr>
            <a:spLocks noGrp="1"/>
          </p:cNvSpPr>
          <p:nvPr>
            <p:ph sz="half" idx="1"/>
          </p:nvPr>
        </p:nvSpPr>
        <p:spPr>
          <a:xfrm>
            <a:off x="628650" y="1825626"/>
            <a:ext cx="8396764" cy="4351655"/>
          </a:xfrm>
        </p:spPr>
        <p:txBody>
          <a:bodyPr/>
          <a:lstStyle/>
          <a:p>
            <a:pPr marL="0" indent="0">
              <a:buNone/>
            </a:pPr>
            <a:r>
              <a:rPr lang="en-US" dirty="0"/>
              <a:t>Only name and email is sufficient as far as the query or help is concerned.</a:t>
            </a:r>
          </a:p>
        </p:txBody>
      </p:sp>
      <p:sp>
        <p:nvSpPr>
          <p:cNvPr id="4" name="Slide Number Placeholder 3"/>
          <p:cNvSpPr>
            <a:spLocks noGrp="1"/>
          </p:cNvSpPr>
          <p:nvPr>
            <p:ph type="sldNum" sz="quarter" idx="12"/>
          </p:nvPr>
        </p:nvSpPr>
        <p:spPr/>
        <p:txBody>
          <a:bodyPr/>
          <a:lstStyle/>
          <a:p>
            <a:fld id="{B9FFB285-7699-420F-83FE-0194C95F7214}" type="slidenum">
              <a:rPr lang="en-IN" smtClean="0"/>
              <a:t>69</a:t>
            </a:fld>
            <a:endParaRPr lang="en-IN"/>
          </a:p>
        </p:txBody>
      </p:sp>
    </p:spTree>
    <p:extLst>
      <p:ext uri="{BB962C8B-B14F-4D97-AF65-F5344CB8AC3E}">
        <p14:creationId xmlns:p14="http://schemas.microsoft.com/office/powerpoint/2010/main" val="157253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090667"/>
              </p:ext>
            </p:extLst>
          </p:nvPr>
        </p:nvGraphicFramePr>
        <p:xfrm>
          <a:off x="517207" y="1844824"/>
          <a:ext cx="8109585" cy="2451976"/>
        </p:xfrm>
        <a:graphic>
          <a:graphicData uri="http://schemas.openxmlformats.org/drawingml/2006/table">
            <a:tbl>
              <a:tblPr firstRow="1" bandRow="1">
                <a:tableStyleId>{5C22544A-7EE6-4342-B048-85BDC9FD1C3A}</a:tableStyleId>
              </a:tblPr>
              <a:tblGrid>
                <a:gridCol w="1413510"/>
                <a:gridCol w="6696075"/>
              </a:tblGrid>
              <a:tr h="334010">
                <a:tc>
                  <a:txBody>
                    <a:bodyPr/>
                    <a:lstStyle/>
                    <a:p>
                      <a:pPr algn="ctr"/>
                      <a:endParaRPr lang="en-US" sz="24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937385">
                <a:tc>
                  <a:txBody>
                    <a:bodyPr/>
                    <a:lstStyle/>
                    <a:p>
                      <a:pPr algn="ctr"/>
                      <a:r>
                        <a:rPr lang="en-US" sz="2400" dirty="0" smtClean="0">
                          <a:solidFill>
                            <a:srgbClr val="FFFFFF"/>
                          </a:solidFill>
                          <a:latin typeface="Calibri" panose="020F0502020204030204" charset="0"/>
                        </a:rPr>
                        <a:t>SQL</a:t>
                      </a:r>
                      <a:r>
                        <a:rPr lang="en-US" sz="2400" baseline="0" dirty="0" smtClean="0">
                          <a:solidFill>
                            <a:srgbClr val="FFFFFF"/>
                          </a:solidFill>
                          <a:latin typeface="Calibri" panose="020F0502020204030204" charset="0"/>
                        </a:rPr>
                        <a:t> Injection</a:t>
                      </a:r>
                      <a:endParaRPr lang="en-US" sz="2400" dirty="0">
                        <a:solidFill>
                          <a:srgbClr val="FFFFFF"/>
                        </a:solidFill>
                        <a:latin typeface="Calibri" panose="020F0502020204030204" charset="0"/>
                      </a:endParaRPr>
                    </a:p>
                    <a:p>
                      <a:pPr algn="ctr"/>
                      <a:r>
                        <a:rPr lang="en-US" sz="1800" dirty="0">
                          <a:solidFill>
                            <a:srgbClr val="FFFFFF"/>
                          </a:solidFill>
                          <a:latin typeface="Calibri" panose="020F050202020403020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Here are other similar </a:t>
                      </a:r>
                      <a:r>
                        <a:rPr lang="en-US" sz="1800" baseline="0" dirty="0" err="1" smtClean="0">
                          <a:solidFill>
                            <a:schemeClr val="tx1"/>
                          </a:solidFill>
                          <a:latin typeface="Calibri" panose="020F0502020204030204" charset="0"/>
                        </a:rPr>
                        <a:t>SQLi</a:t>
                      </a:r>
                      <a:r>
                        <a:rPr lang="en-US" sz="1800" baseline="0" dirty="0" smtClean="0">
                          <a:solidFill>
                            <a:schemeClr val="tx1"/>
                          </a:solidFill>
                          <a:latin typeface="Calibri" panose="020F0502020204030204" charset="0"/>
                        </a:rPr>
                        <a:t> in the application</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http://13.127.95.8/products.php (page ,POST parameter)</a:t>
                      </a:r>
                    </a:p>
                    <a:p>
                      <a:pPr marL="285750" indent="-285750">
                        <a:buFont typeface="Arial" panose="020B0604020202020204" pitchFamily="34" charset="0"/>
                        <a:buChar char="•"/>
                      </a:pPr>
                      <a:endPar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http://13.127.95.8/products.php?cat=1(cat,GET parameter)</a:t>
                      </a: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Title 2"/>
          <p:cNvSpPr>
            <a:spLocks noGrp="1"/>
          </p:cNvSpPr>
          <p:nvPr>
            <p:ph type="title"/>
          </p:nvPr>
        </p:nvSpPr>
        <p:spPr>
          <a:xfrm>
            <a:off x="-468560" y="260648"/>
            <a:ext cx="10515600" cy="1325563"/>
          </a:xfrm>
        </p:spPr>
        <p:txBody>
          <a:bodyPr/>
          <a:lstStyle/>
          <a:p>
            <a:r>
              <a:rPr lang="en-IN" dirty="0" smtClean="0"/>
              <a:t>1. SQL Injection</a:t>
            </a:r>
            <a:endParaRPr lang="en-IN" dirty="0"/>
          </a:p>
        </p:txBody>
      </p:sp>
      <p:sp>
        <p:nvSpPr>
          <p:cNvPr id="2" name="Slide Number Placeholder 1"/>
          <p:cNvSpPr>
            <a:spLocks noGrp="1"/>
          </p:cNvSpPr>
          <p:nvPr>
            <p:ph type="sldNum" sz="quarter" idx="12"/>
          </p:nvPr>
        </p:nvSpPr>
        <p:spPr/>
        <p:txBody>
          <a:bodyPr/>
          <a:lstStyle/>
          <a:p>
            <a:fld id="{B9FFB285-7699-420F-83FE-0194C95F7214}" type="slidenum">
              <a:rPr lang="en-IN" smtClean="0"/>
              <a:t>7</a:t>
            </a:fld>
            <a:endParaRPr lang="en-IN"/>
          </a:p>
        </p:txBody>
      </p:sp>
    </p:spTree>
    <p:extLst>
      <p:ext uri="{BB962C8B-B14F-4D97-AF65-F5344CB8AC3E}">
        <p14:creationId xmlns:p14="http://schemas.microsoft.com/office/powerpoint/2010/main" val="1713544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12) </a:t>
            </a:r>
            <a:r>
              <a:rPr lang="en-US" dirty="0" smtClean="0">
                <a:effectLst/>
              </a:rPr>
              <a:t>Outdated </a:t>
            </a:r>
            <a:r>
              <a:rPr lang="en-US" dirty="0">
                <a:effectLst/>
              </a:rPr>
              <a:t>Elements</a:t>
            </a:r>
            <a:r>
              <a:rPr lang="en-US" dirty="0"/>
              <a: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12838538"/>
              </p:ext>
            </p:extLst>
          </p:nvPr>
        </p:nvGraphicFramePr>
        <p:xfrm>
          <a:off x="628650" y="1825624"/>
          <a:ext cx="8191822" cy="2611487"/>
        </p:xfrm>
        <a:graphic>
          <a:graphicData uri="http://schemas.openxmlformats.org/drawingml/2006/table">
            <a:tbl>
              <a:tblPr firstRow="1" bandRow="1">
                <a:tableStyleId>{5C22544A-7EE6-4342-B048-85BDC9FD1C3A}</a:tableStyleId>
              </a:tblPr>
              <a:tblGrid>
                <a:gridCol w="1427633"/>
                <a:gridCol w="6764189"/>
              </a:tblGrid>
              <a:tr h="575309">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36178">
                <a:tc>
                  <a:txBody>
                    <a:bodyPr/>
                    <a:lstStyle/>
                    <a:p>
                      <a:pPr algn="ctr"/>
                      <a:r>
                        <a:rPr lang="en-US" altLang="en-IN" sz="2400" dirty="0" smtClean="0">
                          <a:solidFill>
                            <a:schemeClr val="tx1"/>
                          </a:solidFill>
                          <a:latin typeface="Calibri" panose="020F0502020204030204" charset="0"/>
                        </a:rPr>
                        <a:t>Outdated Elements</a:t>
                      </a:r>
                      <a:r>
                        <a:rPr lang="en-IN" sz="2400" dirty="0" smtClean="0">
                          <a:solidFill>
                            <a:schemeClr val="tx1"/>
                          </a:solidFill>
                          <a:latin typeface="Calibri" panose="020F0502020204030204" charset="0"/>
                        </a:rPr>
                        <a:t> </a:t>
                      </a:r>
                      <a:r>
                        <a:rPr lang="en-US" sz="1800" dirty="0" smtClean="0">
                          <a:solidFill>
                            <a:schemeClr val="tx1"/>
                          </a:solidFill>
                          <a:latin typeface="Calibri" panose="020F0502020204030204" charset="0"/>
                        </a:rPr>
                        <a:t>(Moderate)</a:t>
                      </a:r>
                      <a:endParaRPr lang="en-US" sz="18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800" dirty="0" smtClean="0">
                          <a:solidFill>
                            <a:schemeClr val="tx1"/>
                          </a:solidFill>
                          <a:latin typeface="Calibri" panose="020F0502020204030204" charset="0"/>
                        </a:rPr>
                        <a:t> </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Elements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PHP</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WonderCMS</a:t>
                      </a:r>
                    </a:p>
                    <a:p>
                      <a:pPr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70</a:t>
            </a:fld>
            <a:endParaRPr lang="en-IN"/>
          </a:p>
        </p:txBody>
      </p:sp>
    </p:spTree>
    <p:extLst>
      <p:ext uri="{BB962C8B-B14F-4D97-AF65-F5344CB8AC3E}">
        <p14:creationId xmlns:p14="http://schemas.microsoft.com/office/powerpoint/2010/main" val="1136326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Content Placeholder 2"/>
          <p:cNvSpPr>
            <a:spLocks noGrp="1"/>
          </p:cNvSpPr>
          <p:nvPr>
            <p:ph sz="half" idx="1"/>
          </p:nvPr>
        </p:nvSpPr>
        <p:spPr>
          <a:xfrm>
            <a:off x="566261" y="1628800"/>
            <a:ext cx="8154353" cy="1213485"/>
          </a:xfrm>
        </p:spPr>
        <p:txBody>
          <a:bodyPr>
            <a:normAutofit fontScale="92500" lnSpcReduction="10000"/>
          </a:bodyPr>
          <a:lstStyle/>
          <a:p>
            <a:pPr marL="0" indent="0" algn="just">
              <a:buNone/>
            </a:pPr>
            <a:r>
              <a:rPr lang="en-US" dirty="0"/>
              <a:t>The PHP version installed is not the latest one and has multiple vulnerabilities that can be </a:t>
            </a:r>
            <a:r>
              <a:rPr lang="en-US" dirty="0" smtClean="0"/>
              <a:t>exploited. Also, </a:t>
            </a:r>
            <a:r>
              <a:rPr lang="en-US" dirty="0" err="1" smtClean="0"/>
              <a:t>wondercms</a:t>
            </a:r>
            <a:r>
              <a:rPr lang="en-US" dirty="0" smtClean="0"/>
              <a:t> </a:t>
            </a:r>
            <a:r>
              <a:rPr lang="en-US" dirty="0"/>
              <a:t>is also outdated and highly vulnerable.</a:t>
            </a:r>
          </a:p>
        </p:txBody>
      </p:sp>
      <p:pic>
        <p:nvPicPr>
          <p:cNvPr id="6" name="Picture 5" descr="wonder cms version"/>
          <p:cNvPicPr>
            <a:picLocks noChangeAspect="1"/>
          </p:cNvPicPr>
          <p:nvPr/>
        </p:nvPicPr>
        <p:blipFill>
          <a:blip r:embed="rId2"/>
          <a:stretch>
            <a:fillRect/>
          </a:stretch>
        </p:blipFill>
        <p:spPr>
          <a:xfrm>
            <a:off x="2411760" y="2996952"/>
            <a:ext cx="4695403" cy="3230503"/>
          </a:xfrm>
          <a:prstGeom prst="rect">
            <a:avLst/>
          </a:prstGeom>
        </p:spPr>
      </p:pic>
      <p:sp>
        <p:nvSpPr>
          <p:cNvPr id="4" name="Slide Number Placeholder 3"/>
          <p:cNvSpPr>
            <a:spLocks noGrp="1"/>
          </p:cNvSpPr>
          <p:nvPr>
            <p:ph type="sldNum" sz="quarter" idx="12"/>
          </p:nvPr>
        </p:nvSpPr>
        <p:spPr/>
        <p:txBody>
          <a:bodyPr/>
          <a:lstStyle/>
          <a:p>
            <a:fld id="{B9FFB285-7699-420F-83FE-0194C95F7214}" type="slidenum">
              <a:rPr lang="en-IN" smtClean="0"/>
              <a:t>71</a:t>
            </a:fld>
            <a:endParaRPr lang="en-IN"/>
          </a:p>
        </p:txBody>
      </p:sp>
    </p:spTree>
    <p:extLst>
      <p:ext uri="{BB962C8B-B14F-4D97-AF65-F5344CB8AC3E}">
        <p14:creationId xmlns:p14="http://schemas.microsoft.com/office/powerpoint/2010/main" val="1392192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a:t>
            </a:r>
            <a:r>
              <a:rPr lang="en-US" dirty="0">
                <a:ln w="22225">
                  <a:solidFill>
                    <a:schemeClr val="accent2"/>
                  </a:solidFill>
                  <a:prstDash val="solid"/>
                </a:ln>
                <a:solidFill>
                  <a:schemeClr val="accent2">
                    <a:lumMod val="40000"/>
                    <a:lumOff val="60000"/>
                  </a:schemeClr>
                </a:solidFill>
              </a:rPr>
              <a:t> </a:t>
            </a:r>
            <a:r>
              <a:rPr lang="en-US" dirty="0" smtClean="0"/>
              <a:t>Impact(High)</a:t>
            </a:r>
            <a:endParaRPr lang="en-US" dirty="0"/>
          </a:p>
        </p:txBody>
      </p:sp>
      <p:sp>
        <p:nvSpPr>
          <p:cNvPr id="3" name="Content Placeholder 2"/>
          <p:cNvSpPr>
            <a:spLocks noGrp="1"/>
          </p:cNvSpPr>
          <p:nvPr>
            <p:ph sz="half" idx="1"/>
          </p:nvPr>
        </p:nvSpPr>
        <p:spPr>
          <a:xfrm>
            <a:off x="654844" y="1628800"/>
            <a:ext cx="7977188" cy="1875155"/>
          </a:xfrm>
        </p:spPr>
        <p:txBody>
          <a:bodyPr>
            <a:normAutofit fontScale="92500" lnSpcReduction="10000"/>
          </a:bodyPr>
          <a:lstStyle/>
          <a:p>
            <a:pPr marL="0" indent="0" algn="just">
              <a:buNone/>
            </a:pPr>
            <a:r>
              <a:rPr lang="en-US" dirty="0"/>
              <a:t>Exploits of every vulnerability detected is regularly made public and hence outdated software can very easily be taken advantage </a:t>
            </a:r>
            <a:r>
              <a:rPr lang="en-US" dirty="0" smtClean="0"/>
              <a:t>of. If </a:t>
            </a:r>
            <a:r>
              <a:rPr lang="en-US" dirty="0"/>
              <a:t>the attacker comes to know about this </a:t>
            </a:r>
            <a:r>
              <a:rPr lang="en-US" dirty="0" smtClean="0"/>
              <a:t>vulnerability, he </a:t>
            </a:r>
            <a:r>
              <a:rPr lang="en-US" dirty="0"/>
              <a:t>may directly use the exploit to take down the entire </a:t>
            </a:r>
            <a:r>
              <a:rPr lang="en-US" dirty="0" smtClean="0"/>
              <a:t>system, which </a:t>
            </a:r>
            <a:r>
              <a:rPr lang="en-US" dirty="0"/>
              <a:t>is a big risk.</a:t>
            </a:r>
          </a:p>
        </p:txBody>
      </p:sp>
      <p:sp>
        <p:nvSpPr>
          <p:cNvPr id="4" name="Slide Number Placeholder 3"/>
          <p:cNvSpPr>
            <a:spLocks noGrp="1"/>
          </p:cNvSpPr>
          <p:nvPr>
            <p:ph type="sldNum" sz="quarter" idx="12"/>
          </p:nvPr>
        </p:nvSpPr>
        <p:spPr/>
        <p:txBody>
          <a:bodyPr/>
          <a:lstStyle/>
          <a:p>
            <a:fld id="{B9FFB285-7699-420F-83FE-0194C95F7214}" type="slidenum">
              <a:rPr lang="en-IN" smtClean="0"/>
              <a:t>72</a:t>
            </a:fld>
            <a:endParaRPr lang="en-IN"/>
          </a:p>
        </p:txBody>
      </p:sp>
    </p:spTree>
    <p:extLst>
      <p:ext uri="{BB962C8B-B14F-4D97-AF65-F5344CB8AC3E}">
        <p14:creationId xmlns:p14="http://schemas.microsoft.com/office/powerpoint/2010/main" val="22039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Recommendation</a:t>
            </a:r>
            <a:endParaRPr lang="en-US" dirty="0">
              <a:solidFill>
                <a:schemeClr val="accent4"/>
              </a:solidFill>
            </a:endParaRPr>
          </a:p>
        </p:txBody>
      </p:sp>
      <p:sp>
        <p:nvSpPr>
          <p:cNvPr id="3" name="Content Placeholder 2"/>
          <p:cNvSpPr>
            <a:spLocks noGrp="1"/>
          </p:cNvSpPr>
          <p:nvPr>
            <p:ph sz="half" idx="1"/>
          </p:nvPr>
        </p:nvSpPr>
        <p:spPr>
          <a:xfrm>
            <a:off x="628650" y="1412875"/>
            <a:ext cx="8076724" cy="1875790"/>
          </a:xfrm>
        </p:spPr>
        <p:txBody>
          <a:bodyPr>
            <a:normAutofit/>
          </a:bodyPr>
          <a:lstStyle/>
          <a:p>
            <a:pPr marL="0" indent="0" algn="just">
              <a:buNone/>
            </a:pPr>
            <a:r>
              <a:rPr lang="en-US" sz="2400" dirty="0"/>
              <a:t>1) Upgrade to the latest version of </a:t>
            </a:r>
            <a:r>
              <a:rPr lang="en-US" sz="2400" dirty="0" smtClean="0"/>
              <a:t>the affected </a:t>
            </a:r>
            <a:r>
              <a:rPr lang="en-US" sz="2400" dirty="0"/>
              <a:t>Software/theme/plugin/OS which means latest version number</a:t>
            </a:r>
          </a:p>
          <a:p>
            <a:pPr marL="0" indent="0" algn="just">
              <a:buNone/>
            </a:pPr>
            <a:r>
              <a:rPr lang="en-US" sz="2400" dirty="0"/>
              <a:t> 2) If upgrade is not possible for the time being, isolate the server from any other critical data and servers</a:t>
            </a:r>
          </a:p>
        </p:txBody>
      </p:sp>
      <p:sp>
        <p:nvSpPr>
          <p:cNvPr id="6" name="Title 1"/>
          <p:cNvSpPr>
            <a:spLocks noGrp="1"/>
          </p:cNvSpPr>
          <p:nvPr/>
        </p:nvSpPr>
        <p:spPr>
          <a:xfrm>
            <a:off x="628650" y="3175636"/>
            <a:ext cx="7886700" cy="132556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References</a:t>
            </a:r>
            <a:endParaRPr lang="en-US" dirty="0">
              <a:solidFill>
                <a:schemeClr val="accent4"/>
              </a:solidFill>
            </a:endParaRPr>
          </a:p>
        </p:txBody>
      </p:sp>
      <p:sp>
        <p:nvSpPr>
          <p:cNvPr id="7" name="Text Box 6"/>
          <p:cNvSpPr txBox="1"/>
          <p:nvPr/>
        </p:nvSpPr>
        <p:spPr>
          <a:xfrm>
            <a:off x="634856" y="4501199"/>
            <a:ext cx="8425814" cy="1569660"/>
          </a:xfrm>
          <a:prstGeom prst="rect">
            <a:avLst/>
          </a:prstGeom>
          <a:noFill/>
        </p:spPr>
        <p:txBody>
          <a:bodyPr wrap="square" rtlCol="0">
            <a:spAutoFit/>
          </a:bodyPr>
          <a:lstStyle/>
          <a:p>
            <a:r>
              <a:rPr lang="en-US" sz="2400" i="1" dirty="0"/>
              <a:t>1)https://www.cvedetails.com/vulnerability-list/vendor_id-74/product_id-128/version_id-298515/PHP-PHP-5.6.39.html</a:t>
            </a:r>
          </a:p>
          <a:p>
            <a:r>
              <a:rPr lang="en-US" sz="2400" i="1" dirty="0"/>
              <a:t>2)https://www.owasp.org/index.php/Top_10-2017_A9-Using_Components_with_Known_Vulnerabilities</a:t>
            </a:r>
          </a:p>
        </p:txBody>
      </p:sp>
      <p:sp>
        <p:nvSpPr>
          <p:cNvPr id="4" name="Slide Number Placeholder 3"/>
          <p:cNvSpPr>
            <a:spLocks noGrp="1"/>
          </p:cNvSpPr>
          <p:nvPr>
            <p:ph type="sldNum" sz="quarter" idx="12"/>
          </p:nvPr>
        </p:nvSpPr>
        <p:spPr/>
        <p:txBody>
          <a:bodyPr/>
          <a:lstStyle/>
          <a:p>
            <a:fld id="{B9FFB285-7699-420F-83FE-0194C95F7214}" type="slidenum">
              <a:rPr lang="en-IN" smtClean="0"/>
              <a:t>73</a:t>
            </a:fld>
            <a:endParaRPr lang="en-IN"/>
          </a:p>
        </p:txBody>
      </p:sp>
    </p:spTree>
    <p:extLst>
      <p:ext uri="{BB962C8B-B14F-4D97-AF65-F5344CB8AC3E}">
        <p14:creationId xmlns:p14="http://schemas.microsoft.com/office/powerpoint/2010/main" val="2385741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74</a:t>
            </a:fld>
            <a:endParaRPr lang="uk-UA"/>
          </a:p>
        </p:txBody>
      </p:sp>
      <p:sp>
        <p:nvSpPr>
          <p:cNvPr id="3" name="Title 2"/>
          <p:cNvSpPr>
            <a:spLocks noGrp="1"/>
          </p:cNvSpPr>
          <p:nvPr>
            <p:ph type="title"/>
          </p:nvPr>
        </p:nvSpPr>
        <p:spPr>
          <a:xfrm>
            <a:off x="600075" y="488951"/>
            <a:ext cx="7886700" cy="1325563"/>
          </a:xfrm>
        </p:spPr>
        <p:txBody>
          <a:bodyPr>
            <a:normAutofit/>
          </a:bodyPr>
          <a:lstStyle/>
          <a:p>
            <a:r>
              <a:rPr lang="en-US" dirty="0" smtClean="0">
                <a:sym typeface="+mn-ea"/>
              </a:rPr>
              <a:t>13) </a:t>
            </a:r>
            <a:r>
              <a:rPr lang="en-US" dirty="0" smtClean="0">
                <a:effectLst/>
                <a:sym typeface="+mn-ea"/>
              </a:rPr>
              <a:t>Improper </a:t>
            </a:r>
            <a:r>
              <a:rPr lang="en-US" dirty="0">
                <a:effectLst/>
                <a:sym typeface="+mn-ea"/>
              </a:rPr>
              <a:t>Server Side Filter</a:t>
            </a:r>
            <a:endParaRPr lang="en-IN" dirty="0" smtClean="0"/>
          </a:p>
        </p:txBody>
      </p:sp>
      <p:graphicFrame>
        <p:nvGraphicFramePr>
          <p:cNvPr id="6" name="Table 5"/>
          <p:cNvGraphicFramePr>
            <a:graphicFrameLocks noGrp="1"/>
          </p:cNvGraphicFramePr>
          <p:nvPr>
            <p:extLst>
              <p:ext uri="{D42A27DB-BD31-4B8C-83A1-F6EECF244321}">
                <p14:modId xmlns:p14="http://schemas.microsoft.com/office/powerpoint/2010/main" val="1383291903"/>
              </p:ext>
            </p:extLst>
          </p:nvPr>
        </p:nvGraphicFramePr>
        <p:xfrm>
          <a:off x="1249932" y="1916832"/>
          <a:ext cx="6787012" cy="3760539"/>
        </p:xfrm>
        <a:graphic>
          <a:graphicData uri="http://schemas.openxmlformats.org/drawingml/2006/table">
            <a:tbl>
              <a:tblPr firstRow="1" bandRow="1">
                <a:tableStyleId>{5C22544A-7EE6-4342-B048-85BDC9FD1C3A}</a:tableStyleId>
              </a:tblPr>
              <a:tblGrid>
                <a:gridCol w="1183058"/>
                <a:gridCol w="5603954"/>
              </a:tblGrid>
              <a:tr h="553421">
                <a:tc>
                  <a:txBody>
                    <a:bodyPr/>
                    <a:lstStyle/>
                    <a:p>
                      <a:pPr algn="ctr"/>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8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07118">
                <a:tc>
                  <a:txBody>
                    <a:bodyPr/>
                    <a:lstStyle/>
                    <a:p>
                      <a:pPr algn="ctr"/>
                      <a:r>
                        <a:rPr lang="en-US" altLang="en-IN" sz="2800" dirty="0" smtClean="0">
                          <a:solidFill>
                            <a:schemeClr val="tx1"/>
                          </a:solidFill>
                          <a:latin typeface="Calibri" panose="020F0502020204030204" charset="0"/>
                        </a:rPr>
                        <a:t>Improper Server Side Filter</a:t>
                      </a:r>
                      <a:r>
                        <a:rPr lang="en-IN" sz="2800" dirty="0" smtClean="0">
                          <a:solidFill>
                            <a:schemeClr val="tx1"/>
                          </a:solidFill>
                          <a:latin typeface="Calibri" panose="020F0502020204030204" charset="0"/>
                        </a:rPr>
                        <a:t> </a:t>
                      </a:r>
                      <a:r>
                        <a:rPr lang="en-US" sz="2000" dirty="0" smtClean="0">
                          <a:solidFill>
                            <a:schemeClr val="tx1"/>
                          </a:solidFill>
                          <a:latin typeface="Calibri" panose="020F0502020204030204" charset="0"/>
                        </a:rPr>
                        <a:t>(Low)</a:t>
                      </a:r>
                      <a:endParaRPr lang="en-US" sz="20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2000" dirty="0" smtClean="0">
                          <a:solidFill>
                            <a:schemeClr val="tx1"/>
                          </a:solidFill>
                          <a:latin typeface="Calibri" panose="020F0502020204030204" charset="0"/>
                        </a:rPr>
                        <a:t> </a:t>
                      </a:r>
                      <a:endParaRPr lang="en-US" sz="2000" dirty="0">
                        <a:solidFill>
                          <a:schemeClr val="tx1"/>
                        </a:solidFill>
                        <a:latin typeface="Calibri" panose="020F0502020204030204" charset="0"/>
                      </a:endParaRPr>
                    </a:p>
                    <a:p>
                      <a:r>
                        <a:rPr lang="en-US" sz="2000" baseline="0" dirty="0" smtClean="0">
                          <a:solidFill>
                            <a:schemeClr val="tx1"/>
                          </a:solidFill>
                          <a:latin typeface="Calibri" panose="020F0502020204030204" charset="0"/>
                        </a:rPr>
                        <a:t>Below mentioned URLs have improper server side filter</a:t>
                      </a:r>
                      <a:endParaRPr lang="en-US" sz="2000" dirty="0" smtClean="0">
                        <a:solidFill>
                          <a:schemeClr val="tx1"/>
                        </a:solidFill>
                        <a:latin typeface="Calibri" panose="020F0502020204030204" charset="0"/>
                        <a:cs typeface="Calibri" panose="020F0502020204030204" charset="0"/>
                      </a:endParaRPr>
                    </a:p>
                    <a:p>
                      <a:endParaRPr lang="en-US" sz="2000" dirty="0" smtClean="0">
                        <a:solidFill>
                          <a:schemeClr val="tx1"/>
                        </a:solidFill>
                        <a:latin typeface="Calibri" panose="020F0502020204030204" charset="0"/>
                      </a:endParaRPr>
                    </a:p>
                    <a:p>
                      <a:r>
                        <a:rPr lang="en-US" sz="2000" b="1" dirty="0" smtClean="0">
                          <a:solidFill>
                            <a:schemeClr val="tx1"/>
                          </a:solidFill>
                          <a:latin typeface="Calibri" panose="020F0502020204030204" charset="0"/>
                        </a:rPr>
                        <a:t>Affected URL :</a:t>
                      </a:r>
                      <a:endParaRPr lang="en-US" sz="20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2000" b="0" dirty="0" smtClean="0">
                          <a:solidFill>
                            <a:schemeClr val="tx1"/>
                          </a:solidFill>
                          <a:latin typeface="Calibri" panose="020F0502020204030204" charset="0"/>
                        </a:rPr>
                        <a:t>http://13.233.108.21/profile/16/edit/</a:t>
                      </a:r>
                    </a:p>
                    <a:p>
                      <a:pPr indent="0">
                        <a:buFont typeface="Arial" panose="020B0604020202020204" pitchFamily="34" charset="0"/>
                        <a:buNone/>
                      </a:pPr>
                      <a:r>
                        <a:rPr lang="en-US" sz="2000" b="1" dirty="0" smtClean="0">
                          <a:solidFill>
                            <a:schemeClr val="tx1"/>
                          </a:solidFill>
                          <a:latin typeface="Calibri" panose="020F0502020204030204" charset="0"/>
                        </a:rPr>
                        <a:t>Affected parameter:</a:t>
                      </a:r>
                      <a:endParaRPr lang="en-US" sz="2000" b="0" dirty="0" smtClean="0">
                        <a:solidFill>
                          <a:schemeClr val="tx1"/>
                        </a:solidFill>
                        <a:latin typeface="Calibri" panose="020F0502020204030204" charset="0"/>
                      </a:endParaRPr>
                    </a:p>
                    <a:p>
                      <a:pPr marL="285750" indent="-285750">
                        <a:buFont typeface="Arial" panose="020B0604020202020204" pitchFamily="34" charset="0"/>
                        <a:buChar char="•"/>
                      </a:pPr>
                      <a:r>
                        <a:rPr lang="en-US" sz="2000" b="0" dirty="0" smtClean="0">
                          <a:solidFill>
                            <a:schemeClr val="tx1"/>
                          </a:solidFill>
                          <a:latin typeface="Calibri" panose="020F0502020204030204" charset="0"/>
                        </a:rPr>
                        <a:t>Contact Number</a:t>
                      </a:r>
                    </a:p>
                    <a:p>
                      <a:pPr marL="285750" indent="-285750">
                        <a:buFont typeface="Arial" panose="020B0604020202020204" pitchFamily="34" charset="0"/>
                        <a:buChar char="•"/>
                      </a:pPr>
                      <a:endParaRPr lang="en-US" sz="20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20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44827513"/>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u="sng" dirty="0">
              <a:ln w="22225">
                <a:solidFill>
                  <a:schemeClr val="accent2"/>
                </a:solidFill>
                <a:prstDash val="solid"/>
              </a:ln>
              <a:solidFill>
                <a:schemeClr val="accent2">
                  <a:lumMod val="40000"/>
                  <a:lumOff val="60000"/>
                </a:schemeClr>
              </a:solidFill>
              <a:effectLst/>
            </a:endParaRPr>
          </a:p>
        </p:txBody>
      </p:sp>
      <p:sp>
        <p:nvSpPr>
          <p:cNvPr id="3" name="Text Placeholder 2"/>
          <p:cNvSpPr>
            <a:spLocks noGrp="1"/>
          </p:cNvSpPr>
          <p:nvPr>
            <p:ph type="body" idx="1"/>
          </p:nvPr>
        </p:nvSpPr>
        <p:spPr>
          <a:xfrm>
            <a:off x="700088" y="1556792"/>
            <a:ext cx="7886700" cy="887095"/>
          </a:xfrm>
        </p:spPr>
        <p:txBody>
          <a:bodyPr>
            <a:normAutofit fontScale="77500" lnSpcReduction="20000"/>
          </a:bodyPr>
          <a:lstStyle/>
          <a:p>
            <a:pPr marL="0" indent="0" algn="just">
              <a:buNone/>
            </a:pPr>
            <a:r>
              <a:rPr lang="en-US" dirty="0"/>
              <a:t>After logging in as customer,when we try to edit our phone number to some invalid one ,the error is as shown.</a:t>
            </a:r>
          </a:p>
        </p:txBody>
      </p:sp>
      <p:pic>
        <p:nvPicPr>
          <p:cNvPr id="4" name="Picture 3" descr="phone no verification client side"/>
          <p:cNvPicPr>
            <a:picLocks noChangeAspect="1"/>
          </p:cNvPicPr>
          <p:nvPr/>
        </p:nvPicPr>
        <p:blipFill>
          <a:blip r:embed="rId2"/>
          <a:stretch>
            <a:fillRect/>
          </a:stretch>
        </p:blipFill>
        <p:spPr>
          <a:xfrm>
            <a:off x="1161097" y="2921001"/>
            <a:ext cx="6508433" cy="2025015"/>
          </a:xfrm>
          <a:prstGeom prst="rect">
            <a:avLst/>
          </a:prstGeom>
        </p:spPr>
      </p:pic>
      <p:sp>
        <p:nvSpPr>
          <p:cNvPr id="5" name="Slide Number Placeholder 4"/>
          <p:cNvSpPr>
            <a:spLocks noGrp="1"/>
          </p:cNvSpPr>
          <p:nvPr>
            <p:ph type="sldNum" sz="quarter" idx="2"/>
          </p:nvPr>
        </p:nvSpPr>
        <p:spPr/>
        <p:txBody>
          <a:bodyPr/>
          <a:lstStyle/>
          <a:p>
            <a:pPr lvl="0"/>
            <a:fld id="{86CB4B4D-7CA3-9044-876B-883B54F8677D}" type="slidenum">
              <a:rPr lang="en-IN" smtClean="0"/>
              <a:t>75</a:t>
            </a:fld>
            <a:endParaRPr lang="en-IN"/>
          </a:p>
        </p:txBody>
      </p:sp>
    </p:spTree>
    <p:extLst>
      <p:ext uri="{BB962C8B-B14F-4D97-AF65-F5344CB8AC3E}">
        <p14:creationId xmlns:p14="http://schemas.microsoft.com/office/powerpoint/2010/main" val="233076328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a:effectLst/>
              </a:rPr>
              <a:t>Proof Of </a:t>
            </a:r>
            <a:r>
              <a:rPr lang="en-US" dirty="0" smtClean="0">
                <a:effectLst/>
              </a:rPr>
              <a:t>Concept</a:t>
            </a:r>
            <a:endParaRPr lang="en-US" dirty="0">
              <a:effectLst/>
            </a:endParaRPr>
          </a:p>
        </p:txBody>
      </p:sp>
      <p:sp>
        <p:nvSpPr>
          <p:cNvPr id="3" name="Text Placeholder 2"/>
          <p:cNvSpPr>
            <a:spLocks noGrp="1"/>
          </p:cNvSpPr>
          <p:nvPr>
            <p:ph type="body" idx="1"/>
          </p:nvPr>
        </p:nvSpPr>
        <p:spPr>
          <a:xfrm>
            <a:off x="700088" y="1340768"/>
            <a:ext cx="7886700" cy="1296144"/>
          </a:xfrm>
        </p:spPr>
        <p:txBody>
          <a:bodyPr>
            <a:noAutofit/>
          </a:bodyPr>
          <a:lstStyle/>
          <a:p>
            <a:pPr marL="0" indent="0" algn="just">
              <a:buNone/>
            </a:pPr>
            <a:r>
              <a:rPr lang="en-US" sz="2400" dirty="0"/>
              <a:t>But when we give a valid phone number on the client </a:t>
            </a:r>
            <a:r>
              <a:rPr lang="en-US" sz="2400" dirty="0" smtClean="0"/>
              <a:t>side, but </a:t>
            </a:r>
            <a:r>
              <a:rPr lang="en-US" sz="2400" dirty="0"/>
              <a:t>intercept it through </a:t>
            </a:r>
            <a:r>
              <a:rPr lang="en-US" sz="2400" dirty="0" smtClean="0"/>
              <a:t>burp suite </a:t>
            </a:r>
            <a:r>
              <a:rPr lang="en-US" sz="2400" dirty="0"/>
              <a:t>and again give invalid </a:t>
            </a:r>
            <a:r>
              <a:rPr lang="en-US" sz="2400" dirty="0" smtClean="0"/>
              <a:t>number, it </a:t>
            </a:r>
            <a:r>
              <a:rPr lang="en-US" sz="2400" dirty="0"/>
              <a:t>gets accepted.</a:t>
            </a:r>
          </a:p>
        </p:txBody>
      </p:sp>
      <p:sp>
        <p:nvSpPr>
          <p:cNvPr id="9" name="Rectangle 8"/>
          <p:cNvSpPr/>
          <p:nvPr/>
        </p:nvSpPr>
        <p:spPr>
          <a:xfrm>
            <a:off x="3191889" y="3357563"/>
            <a:ext cx="3883343" cy="331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904" r="16036" b="16886"/>
          <a:stretch/>
        </p:blipFill>
        <p:spPr bwMode="auto">
          <a:xfrm>
            <a:off x="266992" y="2852936"/>
            <a:ext cx="8752892" cy="347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246430" y="3033043"/>
            <a:ext cx="3883343" cy="331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2"/>
          </p:nvPr>
        </p:nvSpPr>
        <p:spPr/>
        <p:txBody>
          <a:bodyPr/>
          <a:lstStyle/>
          <a:p>
            <a:pPr lvl="0"/>
            <a:fld id="{86CB4B4D-7CA3-9044-876B-883B54F8677D}" type="slidenum">
              <a:rPr lang="en-IN" smtClean="0"/>
              <a:t>76</a:t>
            </a:fld>
            <a:endParaRPr lang="en-IN"/>
          </a:p>
        </p:txBody>
      </p:sp>
    </p:spTree>
    <p:extLst>
      <p:ext uri="{BB962C8B-B14F-4D97-AF65-F5344CB8AC3E}">
        <p14:creationId xmlns:p14="http://schemas.microsoft.com/office/powerpoint/2010/main" val="412632567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00" y="116632"/>
            <a:ext cx="8229600" cy="1143000"/>
          </a:xfrm>
        </p:spPr>
        <p:txBody>
          <a:bodyPr>
            <a:scene3d>
              <a:camera prst="orthographicFront"/>
              <a:lightRig rig="threePt" dir="t"/>
            </a:scene3d>
          </a:bodyPr>
          <a:lstStyle/>
          <a:p>
            <a:r>
              <a:rPr lang="en-US" dirty="0" smtClean="0"/>
              <a:t>Business Impact(Low)</a:t>
            </a:r>
            <a:endParaRPr lang="en-US" dirty="0"/>
          </a:p>
        </p:txBody>
      </p:sp>
      <p:sp>
        <p:nvSpPr>
          <p:cNvPr id="3" name="Text Placeholder 2"/>
          <p:cNvSpPr>
            <a:spLocks noGrp="1"/>
          </p:cNvSpPr>
          <p:nvPr>
            <p:ph type="body" idx="1"/>
          </p:nvPr>
        </p:nvSpPr>
        <p:spPr>
          <a:xfrm>
            <a:off x="628650" y="1181894"/>
            <a:ext cx="7886700" cy="4351338"/>
          </a:xfrm>
        </p:spPr>
        <p:txBody>
          <a:bodyPr>
            <a:normAutofit/>
          </a:bodyPr>
          <a:lstStyle/>
          <a:p>
            <a:pPr marL="0" indent="0" algn="just">
              <a:buNone/>
            </a:pPr>
            <a:r>
              <a:rPr lang="en-US" sz="2400" dirty="0"/>
              <a:t>The data provided by the user ,if incorrect, is not a very big issue </a:t>
            </a:r>
            <a:r>
              <a:rPr lang="en-US" sz="2400" dirty="0">
                <a:latin typeface="+mj-lt"/>
                <a:ea typeface="+mj-ea"/>
                <a:cs typeface="+mj-cs"/>
              </a:rPr>
              <a:t>but still must be checked for </a:t>
            </a:r>
            <a:r>
              <a:rPr lang="en-US" sz="2400" dirty="0"/>
              <a:t>proper </a:t>
            </a:r>
            <a:r>
              <a:rPr lang="en-US" sz="2400" dirty="0" smtClean="0"/>
              <a:t>validation.</a:t>
            </a:r>
            <a:endParaRPr lang="en-US" sz="2400" dirty="0"/>
          </a:p>
        </p:txBody>
      </p:sp>
      <p:sp>
        <p:nvSpPr>
          <p:cNvPr id="5" name="Title 1"/>
          <p:cNvSpPr>
            <a:spLocks noGrp="1"/>
          </p:cNvSpPr>
          <p:nvPr/>
        </p:nvSpPr>
        <p:spPr>
          <a:xfrm>
            <a:off x="620540" y="2017773"/>
            <a:ext cx="7886700" cy="1325563"/>
          </a:xfrm>
          <a:prstGeom prst="rect">
            <a:avLst/>
          </a:prstGeom>
        </p:spPr>
        <p:txBody>
          <a:bodyPr vert="horz" lIns="91440" tIns="45720" rIns="91440" bIns="45720" rtlCol="0" anchor="ctr">
            <a:norm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Recommendation</a:t>
            </a:r>
            <a:endParaRPr lang="en-US" u="sng" dirty="0">
              <a:ln w="22225">
                <a:solidFill>
                  <a:schemeClr val="accent2"/>
                </a:solidFill>
                <a:prstDash val="solid"/>
              </a:ln>
              <a:solidFill>
                <a:schemeClr val="accent2">
                  <a:lumMod val="40000"/>
                  <a:lumOff val="60000"/>
                </a:schemeClr>
              </a:solidFill>
              <a:effectLst/>
            </a:endParaRPr>
          </a:p>
        </p:txBody>
      </p:sp>
      <p:sp>
        <p:nvSpPr>
          <p:cNvPr id="7" name="Text Box 6"/>
          <p:cNvSpPr txBox="1"/>
          <p:nvPr/>
        </p:nvSpPr>
        <p:spPr>
          <a:xfrm>
            <a:off x="577922" y="3328133"/>
            <a:ext cx="8242550" cy="1938992"/>
          </a:xfrm>
          <a:prstGeom prst="rect">
            <a:avLst/>
          </a:prstGeom>
          <a:noFill/>
        </p:spPr>
        <p:txBody>
          <a:bodyPr wrap="square" rtlCol="0">
            <a:spAutoFit/>
          </a:bodyPr>
          <a:lstStyle/>
          <a:p>
            <a:pPr algn="just"/>
            <a:r>
              <a:rPr lang="en-US" sz="2400" dirty="0"/>
              <a:t>1) Implement all critical checks on server side code only</a:t>
            </a:r>
          </a:p>
          <a:p>
            <a:pPr algn="just"/>
            <a:r>
              <a:rPr lang="en-US" sz="2400" dirty="0"/>
              <a:t>2)Client-side checks must be treated as </a:t>
            </a:r>
            <a:r>
              <a:rPr lang="en-US" sz="2400" dirty="0" smtClean="0"/>
              <a:t>decorative </a:t>
            </a:r>
            <a:r>
              <a:rPr lang="en-US" sz="2400" dirty="0"/>
              <a:t>only</a:t>
            </a:r>
          </a:p>
          <a:p>
            <a:pPr algn="just"/>
            <a:r>
              <a:rPr lang="en-US" sz="2400" dirty="0"/>
              <a:t>3)All business logic must be implemented and checked on the server code. This includes user input, the flow of applications and even the </a:t>
            </a:r>
            <a:r>
              <a:rPr lang="en-US" sz="2400" dirty="0" smtClean="0"/>
              <a:t>URL/Modules </a:t>
            </a:r>
            <a:r>
              <a:rPr lang="en-US" sz="2400" dirty="0"/>
              <a:t>a user is supposed to access or </a:t>
            </a:r>
            <a:r>
              <a:rPr lang="en-US" sz="2400" dirty="0" smtClean="0"/>
              <a:t>not.</a:t>
            </a:r>
            <a:endParaRPr lang="en-US" sz="2400" dirty="0"/>
          </a:p>
        </p:txBody>
      </p:sp>
      <p:sp>
        <p:nvSpPr>
          <p:cNvPr id="4" name="Slide Number Placeholder 3"/>
          <p:cNvSpPr>
            <a:spLocks noGrp="1"/>
          </p:cNvSpPr>
          <p:nvPr>
            <p:ph type="sldNum" sz="quarter" idx="2"/>
          </p:nvPr>
        </p:nvSpPr>
        <p:spPr/>
        <p:txBody>
          <a:bodyPr/>
          <a:lstStyle/>
          <a:p>
            <a:pPr lvl="0"/>
            <a:fld id="{86CB4B4D-7CA3-9044-876B-883B54F8677D}" type="slidenum">
              <a:rPr lang="en-IN" smtClean="0"/>
              <a:t>77</a:t>
            </a:fld>
            <a:endParaRPr lang="en-IN"/>
          </a:p>
        </p:txBody>
      </p:sp>
    </p:spTree>
    <p:extLst>
      <p:ext uri="{BB962C8B-B14F-4D97-AF65-F5344CB8AC3E}">
        <p14:creationId xmlns:p14="http://schemas.microsoft.com/office/powerpoint/2010/main" val="301015919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effectLst/>
              </a:rPr>
              <a:t>References</a:t>
            </a:r>
            <a:endParaRPr lang="en-US" dirty="0">
              <a:effectLst/>
            </a:endParaRPr>
          </a:p>
        </p:txBody>
      </p:sp>
      <p:sp>
        <p:nvSpPr>
          <p:cNvPr id="3" name="Text Placeholder 2"/>
          <p:cNvSpPr>
            <a:spLocks noGrp="1"/>
          </p:cNvSpPr>
          <p:nvPr>
            <p:ph type="body" idx="1"/>
          </p:nvPr>
        </p:nvSpPr>
        <p:spPr>
          <a:xfrm>
            <a:off x="457200" y="1600200"/>
            <a:ext cx="8507288" cy="4525963"/>
          </a:xfrm>
        </p:spPr>
        <p:txBody>
          <a:bodyPr>
            <a:normAutofit/>
          </a:bodyPr>
          <a:lstStyle/>
          <a:p>
            <a:pPr marL="0" indent="0">
              <a:buNone/>
            </a:pPr>
            <a:r>
              <a:rPr lang="en-US" sz="2400" i="1" dirty="0"/>
              <a:t>1)http://</a:t>
            </a:r>
            <a:r>
              <a:rPr lang="en-US" sz="2400" i="1" dirty="0" smtClean="0"/>
              <a:t>projects.webappsec.org/w/page/13246933/Improper%20Input%20Handling</a:t>
            </a:r>
            <a:endParaRPr lang="en-US" sz="2400" i="1" dirty="0"/>
          </a:p>
          <a:p>
            <a:pPr marL="0" indent="0">
              <a:buNone/>
            </a:pPr>
            <a:r>
              <a:rPr lang="en-US" sz="2400" i="1" dirty="0"/>
              <a:t>2)https://www.owasp.org/index.php/Unvalidated_Input</a:t>
            </a:r>
          </a:p>
        </p:txBody>
      </p:sp>
      <p:sp>
        <p:nvSpPr>
          <p:cNvPr id="4" name="Slide Number Placeholder 3"/>
          <p:cNvSpPr>
            <a:spLocks noGrp="1"/>
          </p:cNvSpPr>
          <p:nvPr>
            <p:ph type="sldNum" sz="quarter" idx="2"/>
          </p:nvPr>
        </p:nvSpPr>
        <p:spPr/>
        <p:txBody>
          <a:bodyPr/>
          <a:lstStyle/>
          <a:p>
            <a:pPr lvl="0"/>
            <a:fld id="{86CB4B4D-7CA3-9044-876B-883B54F8677D}" type="slidenum">
              <a:rPr lang="en-IN" smtClean="0"/>
              <a:t>78</a:t>
            </a:fld>
            <a:endParaRPr lang="en-IN"/>
          </a:p>
        </p:txBody>
      </p:sp>
    </p:spTree>
    <p:extLst>
      <p:ext uri="{BB962C8B-B14F-4D97-AF65-F5344CB8AC3E}">
        <p14:creationId xmlns:p14="http://schemas.microsoft.com/office/powerpoint/2010/main" val="234783315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a:t>
            </a:r>
            <a:r>
              <a:rPr lang="en-US" dirty="0" smtClean="0">
                <a:effectLst/>
              </a:rPr>
              <a:t>Default </a:t>
            </a:r>
            <a:r>
              <a:rPr lang="en-US" dirty="0">
                <a:effectLst/>
              </a:rPr>
              <a:t>Error </a:t>
            </a:r>
            <a:r>
              <a:rPr lang="en-US" dirty="0" smtClean="0">
                <a:effectLst/>
              </a:rPr>
              <a:t>Display</a:t>
            </a:r>
            <a:endParaRPr lang="en-US" u="sng" dirty="0">
              <a:gradFill>
                <a:gsLst>
                  <a:gs pos="21000">
                    <a:srgbClr val="53575C"/>
                  </a:gs>
                  <a:gs pos="88000">
                    <a:srgbClr val="C5C7CA"/>
                  </a:gs>
                </a:gsLst>
                <a:lin ang="5400000"/>
              </a:gradFill>
              <a:effectLst/>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58136877"/>
              </p:ext>
            </p:extLst>
          </p:nvPr>
        </p:nvGraphicFramePr>
        <p:xfrm>
          <a:off x="700087" y="1484784"/>
          <a:ext cx="7886701" cy="5278164"/>
        </p:xfrm>
        <a:graphic>
          <a:graphicData uri="http://schemas.openxmlformats.org/drawingml/2006/table">
            <a:tbl>
              <a:tblPr firstRow="1" bandRow="1">
                <a:tableStyleId>{5C22544A-7EE6-4342-B048-85BDC9FD1C3A}</a:tableStyleId>
              </a:tblPr>
              <a:tblGrid>
                <a:gridCol w="1374458"/>
                <a:gridCol w="6512243"/>
              </a:tblGrid>
              <a:tr h="415290">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03325">
                <a:tc rowSpan="2">
                  <a:txBody>
                    <a:bodyPr/>
                    <a:lstStyle/>
                    <a:p>
                      <a:pPr algn="ctr"/>
                      <a:r>
                        <a:rPr lang="en-US" altLang="en-IN" sz="2400" dirty="0" smtClean="0">
                          <a:solidFill>
                            <a:schemeClr val="tx1"/>
                          </a:solidFill>
                          <a:latin typeface="Calibri" panose="020F0502020204030204" charset="0"/>
                        </a:rPr>
                        <a:t>Default Error Display</a:t>
                      </a:r>
                      <a:r>
                        <a:rPr lang="en-IN" sz="2400" dirty="0" smtClean="0">
                          <a:solidFill>
                            <a:schemeClr val="tx1"/>
                          </a:solidFill>
                          <a:latin typeface="Calibri" panose="020F0502020204030204" charset="0"/>
                        </a:rPr>
                        <a:t> </a:t>
                      </a:r>
                      <a:r>
                        <a:rPr lang="en-US" sz="1800" dirty="0" smtClean="0">
                          <a:solidFill>
                            <a:schemeClr val="tx1"/>
                          </a:solidFill>
                          <a:latin typeface="Calibri" panose="020F0502020204030204" charset="0"/>
                        </a:rPr>
                        <a:t>(Low)</a:t>
                      </a:r>
                      <a:endParaRPr lang="en-US" sz="18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Below mentioned URLs have default error displaying on fuzzing:</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http://35.154.118.58/?includelang=lang/en.php</a:t>
                      </a:r>
                    </a:p>
                    <a:p>
                      <a:pPr indent="0">
                        <a:buFont typeface="Arial" panose="020B0604020202020204" pitchFamily="34" charset="0"/>
                        <a:buNone/>
                      </a:pPr>
                      <a:endPar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endParaRPr>
                    </a:p>
                    <a:p>
                      <a:pPr indent="0">
                        <a:buFont typeface="Arial" panose="020B0604020202020204" pitchFamily="34" charset="0"/>
                        <a:buNone/>
                      </a:pPr>
                      <a:r>
                        <a:rPr lang="en-US" sz="1800" b="1" i="0" u="none" strike="noStrike" dirty="0" smtClean="0">
                          <a:solidFill>
                            <a:schemeClr val="dk1"/>
                          </a:solidFill>
                          <a:effectLst/>
                          <a:latin typeface="Calibri" panose="020F0502020204030204" charset="0"/>
                          <a:ea typeface="+mn-ea"/>
                          <a:cs typeface="Calibri" panose="020F0502020204030204" charset="0"/>
                          <a:sym typeface="Arial" panose="020B0604020202020204"/>
                        </a:rPr>
                        <a:t>Payload</a:t>
                      </a:r>
                      <a:endPar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endParaRPr>
                    </a:p>
                    <a:p>
                      <a:pPr marL="285750" indent="-285750">
                        <a:buFont typeface="Arial" panose="020B0604020202020204" pitchFamily="34" charset="0"/>
                        <a:buChar char="•"/>
                      </a:pPr>
                      <a:r>
                        <a:rPr lang="en-US" sz="1800" b="0" dirty="0" smtClean="0">
                          <a:solidFill>
                            <a:schemeClr val="tx1"/>
                          </a:solidFill>
                          <a:latin typeface="Calibri" panose="020F0502020204030204" charset="0"/>
                        </a:rPr>
                        <a:t>en'.php</a:t>
                      </a: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203325">
                <a:tc vMerge="1">
                  <a:txBody>
                    <a:bodyPr/>
                    <a:lstStyle/>
                    <a:p>
                      <a:endParaRPr lang="en-US"/>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indent="0">
                        <a:buFont typeface="Arial" panose="020B0604020202020204" pitchFamily="34" charset="0"/>
                        <a:buNone/>
                      </a:pPr>
                      <a:r>
                        <a:rPr lang="en-US" sz="1800" b="0" dirty="0">
                          <a:solidFill>
                            <a:schemeClr val="tx1"/>
                          </a:solidFill>
                          <a:latin typeface="Calibri" panose="020F0502020204030204" charset="0"/>
                        </a:rPr>
                        <a:t>Affected </a:t>
                      </a:r>
                      <a:r>
                        <a:rPr lang="en-US" sz="1800" b="0" dirty="0" smtClean="0">
                          <a:solidFill>
                            <a:schemeClr val="tx1"/>
                          </a:solidFill>
                          <a:latin typeface="Calibri" panose="020F0502020204030204" charset="0"/>
                        </a:rPr>
                        <a:t>URL:</a:t>
                      </a:r>
                      <a:endParaRPr lang="en-US" sz="1800" b="0" dirty="0">
                        <a:solidFill>
                          <a:schemeClr val="tx1"/>
                        </a:solidFill>
                        <a:latin typeface="Calibri" panose="020F0502020204030204" charset="0"/>
                      </a:endParaRPr>
                    </a:p>
                    <a:p>
                      <a:pPr marL="285750" indent="-285750">
                        <a:buFont typeface="Arial" panose="020B0604020202020204" pitchFamily="34" charset="0"/>
                        <a:buChar char="•"/>
                      </a:pPr>
                      <a:r>
                        <a:rPr lang="en-US" sz="1800" b="0" dirty="0">
                          <a:solidFill>
                            <a:schemeClr val="tx1"/>
                          </a:solidFill>
                          <a:latin typeface="Calibri" panose="020F0502020204030204" charset="0"/>
                        </a:rPr>
                        <a:t>http://35.154.118.58/search/search.php</a:t>
                      </a:r>
                    </a:p>
                    <a:p>
                      <a:pPr indent="0">
                        <a:buFont typeface="Arial" panose="020B0604020202020204" pitchFamily="34" charset="0"/>
                        <a:buNone/>
                      </a:pPr>
                      <a:r>
                        <a:rPr lang="en-US" sz="1800" b="0" dirty="0">
                          <a:solidFill>
                            <a:schemeClr val="tx1"/>
                          </a:solidFill>
                          <a:latin typeface="Calibri" panose="020F0502020204030204" charset="0"/>
                        </a:rPr>
                        <a:t>Parameter:</a:t>
                      </a:r>
                    </a:p>
                    <a:p>
                      <a:pPr marL="285750" indent="-285750">
                        <a:buFont typeface="Arial" panose="020B0604020202020204" pitchFamily="34" charset="0"/>
                        <a:buChar char="•"/>
                      </a:pPr>
                      <a:r>
                        <a:rPr lang="en-US" sz="1800" b="0" dirty="0">
                          <a:solidFill>
                            <a:schemeClr val="tx1"/>
                          </a:solidFill>
                          <a:latin typeface="Calibri" panose="020F0502020204030204" charset="0"/>
                        </a:rPr>
                        <a:t>q(GET)</a:t>
                      </a:r>
                    </a:p>
                    <a:p>
                      <a:pPr indent="0">
                        <a:buFont typeface="Arial" panose="020B0604020202020204" pitchFamily="34" charset="0"/>
                        <a:buNone/>
                      </a:pPr>
                      <a:r>
                        <a:rPr lang="en-US" sz="1800" b="0" dirty="0">
                          <a:solidFill>
                            <a:schemeClr val="tx1"/>
                          </a:solidFill>
                          <a:latin typeface="Calibri" panose="020F0502020204030204" charset="0"/>
                        </a:rPr>
                        <a:t>Payload</a:t>
                      </a:r>
                    </a:p>
                    <a:p>
                      <a:pPr marL="285750" indent="-285750">
                        <a:buFont typeface="Arial" panose="020B0604020202020204" pitchFamily="34" charset="0"/>
                        <a:buChar char="•"/>
                      </a:pPr>
                      <a:r>
                        <a:rPr lang="en-US" sz="1800" b="0" dirty="0">
                          <a:solidFill>
                            <a:schemeClr val="tx1"/>
                          </a:solidFill>
                          <a:latin typeface="Calibri" panose="020F0502020204030204" charset="0"/>
                        </a:rPr>
                        <a:t>q='</a:t>
                      </a:r>
                    </a:p>
                    <a:p>
                      <a:pPr indent="0">
                        <a:buFont typeface="Arial" panose="020B0604020202020204" pitchFamily="34" charset="0"/>
                        <a:buNone/>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79</a:t>
            </a:fld>
            <a:endParaRPr lang="en-IN"/>
          </a:p>
        </p:txBody>
      </p:sp>
    </p:spTree>
    <p:extLst>
      <p:ext uri="{BB962C8B-B14F-4D97-AF65-F5344CB8AC3E}">
        <p14:creationId xmlns:p14="http://schemas.microsoft.com/office/powerpoint/2010/main" val="17729315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32856" y="-8307"/>
            <a:ext cx="10515600" cy="1325563"/>
          </a:xfrm>
        </p:spPr>
        <p:txBody>
          <a:bodyPr/>
          <a:lstStyle/>
          <a:p>
            <a:r>
              <a:rPr lang="en-IN" dirty="0" smtClean="0"/>
              <a:t>Observation</a:t>
            </a:r>
            <a:endParaRPr lang="en-IN" dirty="0"/>
          </a:p>
        </p:txBody>
      </p:sp>
      <p:sp>
        <p:nvSpPr>
          <p:cNvPr id="5" name="Text Placeholder 4"/>
          <p:cNvSpPr txBox="1">
            <a:spLocks/>
          </p:cNvSpPr>
          <p:nvPr/>
        </p:nvSpPr>
        <p:spPr>
          <a:xfrm>
            <a:off x="31227" y="1000760"/>
            <a:ext cx="9112773" cy="17081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dirty="0" smtClean="0"/>
              <a:t>Opening the products page we see the following page which contains a search box as well.  There is a GET parameter in the URL which we use for our </a:t>
            </a:r>
            <a:r>
              <a:rPr lang="en-IN" sz="2400" dirty="0" err="1" smtClean="0"/>
              <a:t>SQLi</a:t>
            </a:r>
            <a:r>
              <a:rPr lang="en-IN" sz="2400" dirty="0" smtClean="0"/>
              <a:t> exploitation.  Inserting a ‘ at the end of the URL we get a SQL error showing that the URL is SQL Injectable. </a:t>
            </a:r>
            <a:endParaRPr lang="en-IN" sz="2400" dirty="0"/>
          </a:p>
        </p:txBody>
      </p:sp>
      <p:pic>
        <p:nvPicPr>
          <p:cNvPr id="1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4386" r="24420" b="86319"/>
          <a:stretch/>
        </p:blipFill>
        <p:spPr bwMode="auto">
          <a:xfrm>
            <a:off x="31227" y="2708920"/>
            <a:ext cx="911277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Placeholder 4"/>
          <p:cNvSpPr txBox="1">
            <a:spLocks/>
          </p:cNvSpPr>
          <p:nvPr/>
        </p:nvSpPr>
        <p:spPr>
          <a:xfrm>
            <a:off x="183626" y="3284984"/>
            <a:ext cx="9112773" cy="17081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dirty="0" smtClean="0"/>
              <a:t>After that we certain true conditions to confirm injection.</a:t>
            </a:r>
            <a:endParaRPr lang="en-IN" sz="2400" dirty="0"/>
          </a:p>
        </p:txBody>
      </p:sp>
      <p:pic>
        <p:nvPicPr>
          <p:cNvPr id="1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9124" t="5264" r="13693" b="22369"/>
          <a:stretch/>
        </p:blipFill>
        <p:spPr bwMode="auto">
          <a:xfrm>
            <a:off x="1547664" y="3727996"/>
            <a:ext cx="5851155" cy="30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8</a:t>
            </a:fld>
            <a:endParaRPr lang="en-IN"/>
          </a:p>
        </p:txBody>
      </p:sp>
    </p:spTree>
    <p:extLst>
      <p:ext uri="{BB962C8B-B14F-4D97-AF65-F5344CB8AC3E}">
        <p14:creationId xmlns:p14="http://schemas.microsoft.com/office/powerpoint/2010/main" val="3624120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Observation</a:t>
            </a:r>
            <a:endParaRPr lang="en-US" dirty="0">
              <a:solidFill>
                <a:schemeClr val="accent4"/>
              </a:solidFill>
            </a:endParaRPr>
          </a:p>
        </p:txBody>
      </p:sp>
      <p:sp>
        <p:nvSpPr>
          <p:cNvPr id="5" name="Content Placeholder 4"/>
          <p:cNvSpPr>
            <a:spLocks noGrp="1"/>
          </p:cNvSpPr>
          <p:nvPr>
            <p:ph idx="1"/>
          </p:nvPr>
        </p:nvSpPr>
        <p:spPr>
          <a:xfrm>
            <a:off x="572115" y="1340768"/>
            <a:ext cx="8142646" cy="1368152"/>
          </a:xfrm>
        </p:spPr>
        <p:txBody>
          <a:bodyPr>
            <a:normAutofit/>
          </a:bodyPr>
          <a:lstStyle/>
          <a:p>
            <a:pPr marL="0" indent="0" algn="just">
              <a:buNone/>
            </a:pPr>
            <a:r>
              <a:rPr lang="en-IN" sz="2400" dirty="0" smtClean="0"/>
              <a:t>Many default error messages are providing too much information which may help the attacker understand the software and hence attack the website as well.</a:t>
            </a:r>
            <a:endParaRPr lang="en-IN"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6" r="32804" b="57456"/>
          <a:stretch/>
        </p:blipFill>
        <p:spPr bwMode="auto">
          <a:xfrm>
            <a:off x="271964" y="2564904"/>
            <a:ext cx="8742947" cy="27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9FFB285-7699-420F-83FE-0194C95F7214}" type="slidenum">
              <a:rPr lang="en-IN" smtClean="0"/>
              <a:t>80</a:t>
            </a:fld>
            <a:endParaRPr lang="en-IN"/>
          </a:p>
        </p:txBody>
      </p:sp>
    </p:spTree>
    <p:extLst>
      <p:ext uri="{BB962C8B-B14F-4D97-AF65-F5344CB8AC3E}">
        <p14:creationId xmlns:p14="http://schemas.microsoft.com/office/powerpoint/2010/main" val="1372934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threePt" dir="t"/>
            </a:scene3d>
          </a:bodyPr>
          <a:lstStyle/>
          <a:p>
            <a:r>
              <a:rPr lang="en-US" dirty="0" smtClean="0">
                <a:solidFill>
                  <a:schemeClr val="tx1"/>
                </a:solidFill>
                <a:latin typeface="+mj-lt"/>
                <a:ea typeface="+mj-ea"/>
                <a:cs typeface="+mj-cs"/>
              </a:rPr>
              <a:t>Proof</a:t>
            </a:r>
            <a:r>
              <a:rPr lang="en-US" dirty="0">
                <a:ln w="22225">
                  <a:solidFill>
                    <a:schemeClr val="accent2"/>
                  </a:solidFill>
                  <a:prstDash val="solid"/>
                </a:ln>
                <a:solidFill>
                  <a:schemeClr val="tx1"/>
                </a:solidFill>
              </a:rPr>
              <a:t> </a:t>
            </a:r>
            <a:r>
              <a:rPr lang="en-US" dirty="0" smtClean="0">
                <a:solidFill>
                  <a:schemeClr val="tx1"/>
                </a:solidFill>
                <a:latin typeface="+mj-lt"/>
                <a:ea typeface="+mj-ea"/>
                <a:cs typeface="+mj-cs"/>
              </a:rPr>
              <a:t>Of</a:t>
            </a:r>
            <a:r>
              <a:rPr lang="en-US" dirty="0" smtClean="0">
                <a:ln w="22225">
                  <a:solidFill>
                    <a:schemeClr val="accent2"/>
                  </a:solidFill>
                  <a:prstDash val="solid"/>
                </a:ln>
                <a:solidFill>
                  <a:schemeClr val="tx1"/>
                </a:solidFill>
              </a:rPr>
              <a:t> </a:t>
            </a:r>
            <a:r>
              <a:rPr lang="en-US" dirty="0" smtClean="0">
                <a:solidFill>
                  <a:schemeClr val="tx1"/>
                </a:solidFill>
                <a:latin typeface="+mj-lt"/>
                <a:ea typeface="+mj-ea"/>
                <a:cs typeface="+mj-cs"/>
              </a:rPr>
              <a:t>Concept</a:t>
            </a:r>
            <a:endParaRPr lang="en-US" dirty="0">
              <a:solidFill>
                <a:schemeClr val="tx1"/>
              </a:solidFill>
              <a:latin typeface="+mj-lt"/>
              <a:ea typeface="+mj-ea"/>
              <a:cs typeface="+mj-cs"/>
            </a:endParaRPr>
          </a:p>
        </p:txBody>
      </p:sp>
      <p:sp>
        <p:nvSpPr>
          <p:cNvPr id="3" name="Content Placeholder 2"/>
          <p:cNvSpPr>
            <a:spLocks noGrp="1"/>
          </p:cNvSpPr>
          <p:nvPr>
            <p:ph sz="half" idx="1"/>
          </p:nvPr>
        </p:nvSpPr>
        <p:spPr>
          <a:xfrm>
            <a:off x="628651" y="1825626"/>
            <a:ext cx="7887176" cy="4351655"/>
          </a:xfrm>
        </p:spPr>
        <p:txBody>
          <a:bodyPr>
            <a:normAutofit/>
          </a:bodyPr>
          <a:lstStyle/>
          <a:p>
            <a:pPr marL="0" indent="0" algn="just">
              <a:buNone/>
            </a:pPr>
            <a:r>
              <a:rPr lang="en-US" sz="2400" dirty="0"/>
              <a:t>When we give ' in the search option of the home </a:t>
            </a:r>
            <a:r>
              <a:rPr lang="en-US" sz="2400" dirty="0" err="1"/>
              <a:t>page,we</a:t>
            </a:r>
            <a:r>
              <a:rPr lang="en-US" sz="2400" dirty="0"/>
              <a:t> get the error as:</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6" r="23557" b="86184"/>
          <a:stretch/>
        </p:blipFill>
        <p:spPr bwMode="auto">
          <a:xfrm>
            <a:off x="16623" y="3717049"/>
            <a:ext cx="9144000" cy="689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81</a:t>
            </a:fld>
            <a:endParaRPr lang="en-IN"/>
          </a:p>
        </p:txBody>
      </p:sp>
    </p:spTree>
    <p:extLst>
      <p:ext uri="{BB962C8B-B14F-4D97-AF65-F5344CB8AC3E}">
        <p14:creationId xmlns:p14="http://schemas.microsoft.com/office/powerpoint/2010/main" val="2807889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dirty="0" smtClean="0"/>
              <a:t>Impact(Moderate</a:t>
            </a:r>
            <a:r>
              <a:rPr lang="en-US" dirty="0"/>
              <a:t>)</a:t>
            </a:r>
          </a:p>
        </p:txBody>
      </p:sp>
      <p:sp>
        <p:nvSpPr>
          <p:cNvPr id="5" name="TextBox 4"/>
          <p:cNvSpPr txBox="1"/>
          <p:nvPr/>
        </p:nvSpPr>
        <p:spPr>
          <a:xfrm>
            <a:off x="519855" y="1397285"/>
            <a:ext cx="8424329" cy="15611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algn="just" latinLnBrk="1" hangingPunct="0"/>
            <a:r>
              <a:rPr lang="en-US" sz="2400" dirty="0" smtClean="0">
                <a:latin typeface="Calibri" panose="020F0502020204030204" charset="0"/>
                <a:cs typeface="Calibri" panose="020F0502020204030204" charset="0"/>
              </a:rPr>
              <a:t>Although this vulnerability does not have a direct impact to users or the  server, though it can help the attacker in mapping the server architecture and plan further attacks on the server.</a:t>
            </a:r>
          </a:p>
          <a:p>
            <a:pPr algn="just" latinLnBrk="1" hangingPunct="0"/>
            <a:endParaRPr lang="en-US" sz="2400" dirty="0">
              <a:latin typeface="Calibri" panose="020F0502020204030204" charset="0"/>
              <a:cs typeface="Calibri" panose="020F0502020204030204" charset="0"/>
            </a:endParaRPr>
          </a:p>
        </p:txBody>
      </p:sp>
      <p:sp>
        <p:nvSpPr>
          <p:cNvPr id="7" name="Title 1"/>
          <p:cNvSpPr>
            <a:spLocks noGrp="1"/>
          </p:cNvSpPr>
          <p:nvPr/>
        </p:nvSpPr>
        <p:spPr>
          <a:xfrm>
            <a:off x="605041" y="2852936"/>
            <a:ext cx="7886700" cy="1325563"/>
          </a:xfrm>
          <a:prstGeom prst="rect">
            <a:avLst/>
          </a:prstGeom>
        </p:spPr>
        <p:txBody>
          <a:bodyPr vert="horz" lIns="91440" tIns="45720" rIns="91440" bIns="45720" rtlCol="0" anchor="ctr">
            <a:norm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Recommendation</a:t>
            </a:r>
            <a:endParaRPr lang="en-US"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605041" y="4005064"/>
            <a:ext cx="7960995" cy="1569660"/>
          </a:xfrm>
          <a:prstGeom prst="rect">
            <a:avLst/>
          </a:prstGeom>
          <a:noFill/>
        </p:spPr>
        <p:txBody>
          <a:bodyPr wrap="square" rtlCol="0">
            <a:spAutoFit/>
          </a:bodyPr>
          <a:lstStyle/>
          <a:p>
            <a:pPr algn="just"/>
            <a:r>
              <a:rPr lang="en-US" sz="2400" dirty="0"/>
              <a:t>Do not display the default error messages because it </a:t>
            </a:r>
            <a:r>
              <a:rPr lang="en-US" sz="2400" dirty="0" smtClean="0"/>
              <a:t>not only  </a:t>
            </a:r>
            <a:r>
              <a:rPr lang="en-US" sz="2400" dirty="0"/>
              <a:t>tells about the server but also sometimes about </a:t>
            </a:r>
            <a:r>
              <a:rPr lang="en-US" sz="2400" dirty="0" smtClean="0"/>
              <a:t>the location.So,whenever </a:t>
            </a:r>
            <a:r>
              <a:rPr lang="en-US" sz="2400" dirty="0"/>
              <a:t>there is an error ,send it to the same page or throw some manually written error.</a:t>
            </a:r>
          </a:p>
        </p:txBody>
      </p:sp>
      <p:sp>
        <p:nvSpPr>
          <p:cNvPr id="3" name="Slide Number Placeholder 2"/>
          <p:cNvSpPr>
            <a:spLocks noGrp="1"/>
          </p:cNvSpPr>
          <p:nvPr>
            <p:ph type="sldNum" sz="quarter" idx="12"/>
          </p:nvPr>
        </p:nvSpPr>
        <p:spPr/>
        <p:txBody>
          <a:bodyPr/>
          <a:lstStyle/>
          <a:p>
            <a:fld id="{B9FFB285-7699-420F-83FE-0194C95F7214}" type="slidenum">
              <a:rPr lang="en-IN" smtClean="0"/>
              <a:t>82</a:t>
            </a:fld>
            <a:endParaRPr lang="en-IN"/>
          </a:p>
        </p:txBody>
      </p:sp>
    </p:spTree>
    <p:extLst>
      <p:ext uri="{BB962C8B-B14F-4D97-AF65-F5344CB8AC3E}">
        <p14:creationId xmlns:p14="http://schemas.microsoft.com/office/powerpoint/2010/main" val="3442200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effectLst/>
              </a:rPr>
              <a:t>References</a:t>
            </a:r>
            <a:endParaRPr lang="en-US" u="sng" dirty="0">
              <a:solidFill>
                <a:schemeClr val="accent4"/>
              </a:solidFill>
              <a:effectLst/>
            </a:endParaRPr>
          </a:p>
        </p:txBody>
      </p:sp>
      <p:sp>
        <p:nvSpPr>
          <p:cNvPr id="5" name="Text Box 4"/>
          <p:cNvSpPr txBox="1"/>
          <p:nvPr/>
        </p:nvSpPr>
        <p:spPr>
          <a:xfrm>
            <a:off x="817722" y="1592580"/>
            <a:ext cx="7894796" cy="461665"/>
          </a:xfrm>
          <a:prstGeom prst="rect">
            <a:avLst/>
          </a:prstGeom>
          <a:noFill/>
        </p:spPr>
        <p:txBody>
          <a:bodyPr wrap="square" rtlCol="0">
            <a:spAutoFit/>
          </a:bodyPr>
          <a:lstStyle/>
          <a:p>
            <a:r>
              <a:rPr lang="en-US" sz="2400" i="1" dirty="0"/>
              <a:t>https://www.owasp.org/index.php/Improper_Error_Handling</a:t>
            </a:r>
          </a:p>
        </p:txBody>
      </p:sp>
      <p:sp>
        <p:nvSpPr>
          <p:cNvPr id="3" name="Slide Number Placeholder 2"/>
          <p:cNvSpPr>
            <a:spLocks noGrp="1"/>
          </p:cNvSpPr>
          <p:nvPr>
            <p:ph type="sldNum" sz="quarter" idx="12"/>
          </p:nvPr>
        </p:nvSpPr>
        <p:spPr/>
        <p:txBody>
          <a:bodyPr/>
          <a:lstStyle/>
          <a:p>
            <a:fld id="{B9FFB285-7699-420F-83FE-0194C95F7214}" type="slidenum">
              <a:rPr lang="en-IN" smtClean="0"/>
              <a:t>83</a:t>
            </a:fld>
            <a:endParaRPr lang="en-IN"/>
          </a:p>
        </p:txBody>
      </p:sp>
    </p:spTree>
    <p:extLst>
      <p:ext uri="{BB962C8B-B14F-4D97-AF65-F5344CB8AC3E}">
        <p14:creationId xmlns:p14="http://schemas.microsoft.com/office/powerpoint/2010/main" val="1942208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 Default </a:t>
            </a:r>
            <a:r>
              <a:rPr lang="en-US" dirty="0"/>
              <a:t>Debug Pages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7529725"/>
              </p:ext>
            </p:extLst>
          </p:nvPr>
        </p:nvGraphicFramePr>
        <p:xfrm>
          <a:off x="628650" y="1825625"/>
          <a:ext cx="7886701" cy="3823576"/>
        </p:xfrm>
        <a:graphic>
          <a:graphicData uri="http://schemas.openxmlformats.org/drawingml/2006/table">
            <a:tbl>
              <a:tblPr firstRow="1" bandRow="1">
                <a:tableStyleId>{5C22544A-7EE6-4342-B048-85BDC9FD1C3A}</a:tableStyleId>
              </a:tblPr>
              <a:tblGrid>
                <a:gridCol w="1374458"/>
                <a:gridCol w="6512243"/>
              </a:tblGrid>
              <a:tr h="415290">
                <a:tc>
                  <a:txBody>
                    <a:bodyPr/>
                    <a:lstStyle/>
                    <a:p>
                      <a:pPr algn="ctr"/>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06639">
                <a:tc>
                  <a:txBody>
                    <a:bodyPr/>
                    <a:lstStyle/>
                    <a:p>
                      <a:pPr algn="ctr"/>
                      <a:r>
                        <a:rPr lang="en-US" altLang="en-IN" sz="2400" dirty="0" smtClean="0">
                          <a:solidFill>
                            <a:schemeClr val="tx1"/>
                          </a:solidFill>
                          <a:latin typeface="Calibri" panose="020F0502020204030204" charset="0"/>
                        </a:rPr>
                        <a:t>Default Debug Pages</a:t>
                      </a:r>
                      <a:r>
                        <a:rPr lang="en-IN" sz="2400" dirty="0" smtClean="0">
                          <a:solidFill>
                            <a:schemeClr val="tx1"/>
                          </a:solidFill>
                          <a:latin typeface="Calibri" panose="020F0502020204030204" charset="0"/>
                        </a:rPr>
                        <a:t> </a:t>
                      </a:r>
                      <a:r>
                        <a:rPr lang="en-US" sz="1800" dirty="0" smtClean="0">
                          <a:solidFill>
                            <a:schemeClr val="tx1"/>
                          </a:solidFill>
                          <a:latin typeface="Calibri" panose="020F0502020204030204" charset="0"/>
                        </a:rPr>
                        <a:t>(Low)</a:t>
                      </a:r>
                      <a:endParaRPr lang="en-US" sz="1800" dirty="0">
                        <a:solidFill>
                          <a:schemeClr val="tx1"/>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Below mentioned URLs have default debug pages.</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285750" indent="-285750">
                        <a:buFont typeface="Arial" panose="020B0604020202020204" pitchFamily="34" charset="0"/>
                        <a:buChar char="•"/>
                      </a:pPr>
                      <a:r>
                        <a:rPr lang="en-US" sz="1800" b="0" i="0" u="none" strike="noStrike" dirty="0" smtClean="0">
                          <a:solidFill>
                            <a:schemeClr val="dk1"/>
                          </a:solidFill>
                          <a:effectLst/>
                          <a:latin typeface="Calibri" panose="020F0502020204030204" charset="0"/>
                          <a:ea typeface="+mn-ea"/>
                          <a:cs typeface="Calibri" panose="020F0502020204030204" charset="0"/>
                          <a:sym typeface="Arial" panose="020B0604020202020204"/>
                        </a:rPr>
                        <a:t>http://35.154.118.58/</a:t>
                      </a:r>
                    </a:p>
                    <a:p>
                      <a:pPr marL="0" indent="0">
                        <a:buFont typeface="Arial" panose="020B0604020202020204" pitchFamily="34" charset="0"/>
                        <a:buNone/>
                      </a:pPr>
                      <a:endParaRPr lang="en-US" sz="1800" b="0" dirty="0" smtClean="0">
                        <a:solidFill>
                          <a:schemeClr val="tx1"/>
                        </a:solidFill>
                        <a:latin typeface="Calibri" panose="020F0502020204030204" charset="0"/>
                      </a:endParaRPr>
                    </a:p>
                    <a:p>
                      <a:pPr marL="285750" indent="-285750">
                        <a:buFont typeface="Arial" panose="020B0604020202020204" pitchFamily="34" charset="0"/>
                        <a:buChar char="•"/>
                      </a:pPr>
                      <a:endParaRPr lang="en-US" sz="1800" b="0" dirty="0" smtClean="0">
                        <a:solidFill>
                          <a:schemeClr val="tx1"/>
                        </a:solidFill>
                        <a:latin typeface="Calibri" panose="020F0502020204030204" charset="0"/>
                      </a:endParaRPr>
                    </a:p>
                    <a:p>
                      <a:pPr indent="0">
                        <a:buFont typeface="Arial" panose="020B0604020202020204" pitchFamily="34" charset="0"/>
                        <a:buNone/>
                      </a:pPr>
                      <a:r>
                        <a:rPr lang="en-US" sz="1800" b="0" dirty="0">
                          <a:solidFill>
                            <a:schemeClr val="tx1"/>
                          </a:solidFill>
                          <a:latin typeface="Calibri" panose="020F0502020204030204" charset="0"/>
                        </a:rPr>
                        <a:t>Default pages available:</a:t>
                      </a:r>
                    </a:p>
                    <a:p>
                      <a:pPr marL="285750" indent="-285750">
                        <a:buFont typeface="Arial" panose="020B0604020202020204" pitchFamily="34" charset="0"/>
                        <a:buChar char="•"/>
                      </a:pPr>
                      <a:r>
                        <a:rPr lang="en-US" sz="1800" b="0" dirty="0">
                          <a:solidFill>
                            <a:schemeClr val="tx1"/>
                          </a:solidFill>
                          <a:latin typeface="Calibri" panose="020F0502020204030204" charset="0"/>
                        </a:rPr>
                        <a:t>robots.txt</a:t>
                      </a:r>
                    </a:p>
                    <a:p>
                      <a:pPr marL="285750" indent="-285750">
                        <a:buFont typeface="Arial" panose="020B0604020202020204" pitchFamily="34" charset="0"/>
                        <a:buChar char="•"/>
                      </a:pPr>
                      <a:r>
                        <a:rPr lang="en-US" sz="1800" b="0" dirty="0">
                          <a:solidFill>
                            <a:schemeClr val="tx1"/>
                          </a:solidFill>
                          <a:latin typeface="Calibri" panose="020F0502020204030204" charset="0"/>
                        </a:rPr>
                        <a:t>sever-status</a:t>
                      </a:r>
                    </a:p>
                    <a:p>
                      <a:pPr marL="285750" indent="-285750">
                        <a:buFont typeface="Arial" panose="020B0604020202020204" pitchFamily="34" charset="0"/>
                        <a:buChar char="•"/>
                      </a:pPr>
                      <a:r>
                        <a:rPr lang="en-US" sz="1800" b="0" dirty="0">
                          <a:solidFill>
                            <a:schemeClr val="tx1"/>
                          </a:solidFill>
                          <a:latin typeface="Calibri" panose="020F0502020204030204" charset="0"/>
                        </a:rPr>
                        <a:t>phpinfo.php</a:t>
                      </a:r>
                    </a:p>
                    <a:p>
                      <a:pPr marL="285750" indent="-285750">
                        <a:buFont typeface="Arial" panose="020B0604020202020204" pitchFamily="34" charset="0"/>
                        <a:buChar char="•"/>
                      </a:pPr>
                      <a:r>
                        <a:rPr lang="en-US" sz="1800" b="0" dirty="0">
                          <a:solidFill>
                            <a:schemeClr val="tx1"/>
                          </a:solidFill>
                          <a:latin typeface="Calibri" panose="020F0502020204030204" charset="0"/>
                        </a:rPr>
                        <a:t>userlist.txt</a:t>
                      </a: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84</a:t>
            </a:fld>
            <a:endParaRPr lang="en-IN"/>
          </a:p>
        </p:txBody>
      </p:sp>
    </p:spTree>
    <p:extLst>
      <p:ext uri="{BB962C8B-B14F-4D97-AF65-F5344CB8AC3E}">
        <p14:creationId xmlns:p14="http://schemas.microsoft.com/office/powerpoint/2010/main" val="3842588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r>
              <a:rPr lang="en-US" dirty="0">
                <a:ln w="22225">
                  <a:solidFill>
                    <a:schemeClr val="accent2"/>
                  </a:solidFill>
                  <a:prstDash val="solid"/>
                </a:ln>
                <a:solidFill>
                  <a:schemeClr val="accent2">
                    <a:lumMod val="40000"/>
                    <a:lumOff val="60000"/>
                  </a:schemeClr>
                </a:solidFill>
              </a:rPr>
              <a:t> </a:t>
            </a:r>
            <a:r>
              <a:rPr lang="en-US" dirty="0" smtClean="0"/>
              <a:t>Of Concept</a:t>
            </a:r>
            <a:endParaRPr lang="en-US" dirty="0"/>
          </a:p>
        </p:txBody>
      </p:sp>
      <p:sp>
        <p:nvSpPr>
          <p:cNvPr id="3" name="Content Placeholder 2"/>
          <p:cNvSpPr>
            <a:spLocks noGrp="1"/>
          </p:cNvSpPr>
          <p:nvPr>
            <p:ph idx="1"/>
          </p:nvPr>
        </p:nvSpPr>
        <p:spPr>
          <a:xfrm>
            <a:off x="504825" y="1556792"/>
            <a:ext cx="7886700" cy="503555"/>
          </a:xfrm>
        </p:spPr>
        <p:txBody>
          <a:bodyPr>
            <a:noAutofit/>
          </a:bodyPr>
          <a:lstStyle/>
          <a:p>
            <a:pPr marL="0" indent="0" algn="just">
              <a:buNone/>
            </a:pPr>
            <a:r>
              <a:rPr lang="en-US" sz="2400" dirty="0"/>
              <a:t>When we entered robots.txt at the end of the index page </a:t>
            </a:r>
            <a:r>
              <a:rPr lang="en-US" sz="2400" dirty="0" err="1" smtClean="0"/>
              <a:t>URL,we</a:t>
            </a:r>
            <a:r>
              <a:rPr lang="en-US" sz="2400" dirty="0" smtClean="0"/>
              <a:t> </a:t>
            </a:r>
            <a:r>
              <a:rPr lang="en-US" sz="2400" dirty="0"/>
              <a:t>got:</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9806" b="74781"/>
          <a:stretch/>
        </p:blipFill>
        <p:spPr bwMode="auto">
          <a:xfrm>
            <a:off x="731727" y="3317295"/>
            <a:ext cx="7823422" cy="275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85</a:t>
            </a:fld>
            <a:endParaRPr lang="en-IN"/>
          </a:p>
        </p:txBody>
      </p:sp>
    </p:spTree>
    <p:extLst>
      <p:ext uri="{BB962C8B-B14F-4D97-AF65-F5344CB8AC3E}">
        <p14:creationId xmlns:p14="http://schemas.microsoft.com/office/powerpoint/2010/main" val="58099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15365"/>
            <a:ext cx="7886700" cy="563880"/>
          </a:xfrm>
        </p:spPr>
        <p:txBody>
          <a:bodyPr>
            <a:normAutofit/>
          </a:bodyPr>
          <a:lstStyle/>
          <a:p>
            <a:pPr marL="0" indent="0" algn="just">
              <a:buNone/>
            </a:pPr>
            <a:r>
              <a:rPr lang="en-US" sz="2400" dirty="0"/>
              <a:t>When we entered </a:t>
            </a:r>
            <a:r>
              <a:rPr lang="en-US" sz="2400" dirty="0" err="1"/>
              <a:t>phpinfo.php</a:t>
            </a:r>
            <a:r>
              <a:rPr lang="en-US" sz="2400" dirty="0"/>
              <a:t> at the end ,we got:</a:t>
            </a:r>
          </a:p>
        </p:txBody>
      </p:sp>
      <p:sp>
        <p:nvSpPr>
          <p:cNvPr id="6" name="Title 1"/>
          <p:cNvSpPr txBox="1">
            <a:spLocks/>
          </p:cNvSpPr>
          <p:nvPr/>
        </p:nvSpPr>
        <p:spPr>
          <a:xfrm>
            <a:off x="451486" y="4216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Proof</a:t>
            </a:r>
            <a:r>
              <a:rPr lang="en-US" dirty="0" smtClean="0">
                <a:ln w="22225">
                  <a:solidFill>
                    <a:schemeClr val="accent2"/>
                  </a:solidFill>
                  <a:prstDash val="solid"/>
                </a:ln>
                <a:solidFill>
                  <a:schemeClr val="accent2">
                    <a:lumMod val="40000"/>
                    <a:lumOff val="60000"/>
                  </a:schemeClr>
                </a:solidFill>
              </a:rPr>
              <a:t> </a:t>
            </a:r>
            <a:r>
              <a:rPr lang="en-US" dirty="0" smtClean="0"/>
              <a:t>Of Concept</a:t>
            </a:r>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83" t="5263" r="14927" b="21710"/>
          <a:stretch/>
        </p:blipFill>
        <p:spPr bwMode="auto">
          <a:xfrm>
            <a:off x="244484" y="1484784"/>
            <a:ext cx="8643604" cy="486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86</a:t>
            </a:fld>
            <a:endParaRPr lang="en-IN"/>
          </a:p>
        </p:txBody>
      </p:sp>
    </p:spTree>
    <p:extLst>
      <p:ext uri="{BB962C8B-B14F-4D97-AF65-F5344CB8AC3E}">
        <p14:creationId xmlns:p14="http://schemas.microsoft.com/office/powerpoint/2010/main" val="3552639257"/>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76672"/>
            <a:ext cx="7976923" cy="948905"/>
          </a:xfrm>
        </p:spPr>
        <p:txBody>
          <a:bodyPr>
            <a:normAutofit/>
          </a:bodyPr>
          <a:lstStyle/>
          <a:p>
            <a:r>
              <a:rPr lang="en-IN" dirty="0" smtClean="0"/>
              <a:t>Business Impact – Moderate</a:t>
            </a:r>
            <a:endParaRPr lang="en-IN" dirty="0"/>
          </a:p>
        </p:txBody>
      </p:sp>
      <p:sp>
        <p:nvSpPr>
          <p:cNvPr id="5" name="TextBox 4"/>
          <p:cNvSpPr txBox="1"/>
          <p:nvPr/>
        </p:nvSpPr>
        <p:spPr>
          <a:xfrm>
            <a:off x="411312" y="1518249"/>
            <a:ext cx="8625184" cy="15611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algn="just" latinLnBrk="1" hangingPunct="0"/>
            <a:r>
              <a:rPr lang="en-US" sz="2400" dirty="0" smtClean="0">
                <a:latin typeface="Calibri" panose="020F0502020204030204" charset="0"/>
                <a:cs typeface="Calibri" panose="020F0502020204030204" charset="0"/>
              </a:rPr>
              <a:t>Although this vulnerability does not have a direct impact to users or the server, though it can help the attacker in mapping the server architecture and plan further attacks on the server</a:t>
            </a:r>
          </a:p>
          <a:p>
            <a:pPr algn="just" latinLnBrk="1" hangingPunct="0"/>
            <a:endParaRPr lang="en-US" sz="2400" dirty="0">
              <a:latin typeface="Calibri" panose="020F0502020204030204" charset="0"/>
              <a:cs typeface="Calibri" panose="020F0502020204030204" charset="0"/>
            </a:endParaRPr>
          </a:p>
        </p:txBody>
      </p:sp>
      <p:sp>
        <p:nvSpPr>
          <p:cNvPr id="6" name="Title 1"/>
          <p:cNvSpPr txBox="1"/>
          <p:nvPr/>
        </p:nvSpPr>
        <p:spPr>
          <a:xfrm>
            <a:off x="327205" y="25649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smtClean="0"/>
              <a:t>Recommendation</a:t>
            </a:r>
            <a:endParaRPr lang="en-IN" dirty="0"/>
          </a:p>
        </p:txBody>
      </p:sp>
      <p:sp>
        <p:nvSpPr>
          <p:cNvPr id="7" name="Text Placeholder 2"/>
          <p:cNvSpPr>
            <a:spLocks noGrp="1"/>
          </p:cNvSpPr>
          <p:nvPr>
            <p:ph type="body" idx="1"/>
          </p:nvPr>
        </p:nvSpPr>
        <p:spPr>
          <a:xfrm>
            <a:off x="-15990" y="3632620"/>
            <a:ext cx="7266602" cy="1561501"/>
          </a:xfrm>
        </p:spPr>
        <p:txBody>
          <a:bodyPr>
            <a:noAutofit/>
          </a:bodyPr>
          <a:lstStyle/>
          <a:p>
            <a:pPr lvl="1" algn="just"/>
            <a:r>
              <a:rPr lang="en-IN" sz="2400" dirty="0" smtClean="0"/>
              <a:t>Disable all default pages and folders including server-status and server-info</a:t>
            </a:r>
          </a:p>
          <a:p>
            <a:pPr marL="457200" lvl="1" indent="0" algn="just">
              <a:buNone/>
            </a:pPr>
            <a:endParaRPr lang="en-IN" sz="2400" dirty="0" smtClean="0"/>
          </a:p>
          <a:p>
            <a:pPr lvl="1" algn="just"/>
            <a:endParaRPr lang="en-IN" sz="2400" dirty="0" smtClean="0"/>
          </a:p>
          <a:p>
            <a:pPr lvl="1" algn="just"/>
            <a:endParaRPr lang="en-IN" sz="2400" dirty="0" smtClean="0"/>
          </a:p>
          <a:p>
            <a:pPr lvl="1" algn="just"/>
            <a:endParaRPr lang="en-IN" sz="2400" dirty="0"/>
          </a:p>
        </p:txBody>
      </p:sp>
      <p:sp>
        <p:nvSpPr>
          <p:cNvPr id="10" name="Title 1"/>
          <p:cNvSpPr txBox="1"/>
          <p:nvPr/>
        </p:nvSpPr>
        <p:spPr>
          <a:xfrm>
            <a:off x="327205" y="42930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smtClean="0"/>
              <a:t>References:</a:t>
            </a:r>
            <a:endParaRPr lang="en-IN" dirty="0"/>
          </a:p>
        </p:txBody>
      </p:sp>
      <p:sp>
        <p:nvSpPr>
          <p:cNvPr id="11" name="Rectangle 10"/>
          <p:cNvSpPr/>
          <p:nvPr/>
        </p:nvSpPr>
        <p:spPr>
          <a:xfrm>
            <a:off x="327205" y="5194121"/>
            <a:ext cx="8515350" cy="1200329"/>
          </a:xfrm>
          <a:prstGeom prst="rect">
            <a:avLst/>
          </a:prstGeom>
        </p:spPr>
        <p:txBody>
          <a:bodyPr wrap="square">
            <a:spAutoFit/>
          </a:bodyPr>
          <a:lstStyle/>
          <a:p>
            <a:pPr marL="285750" indent="-285750" algn="just">
              <a:buFont typeface="Arial" pitchFamily="34" charset="0"/>
              <a:buChar char="•"/>
            </a:pPr>
            <a:r>
              <a:rPr lang="en-US" i="1" dirty="0" smtClean="0">
                <a:latin typeface="Calibri" panose="020F0502020204030204" charset="0"/>
              </a:rPr>
              <a:t>https://vuldb.com/?id.88482</a:t>
            </a:r>
          </a:p>
          <a:p>
            <a:pPr marL="285750" indent="-285750" algn="just">
              <a:buFont typeface="Arial" pitchFamily="34" charset="0"/>
              <a:buChar char="•"/>
            </a:pPr>
            <a:r>
              <a:rPr lang="en-IN" i="1" dirty="0" smtClean="0"/>
              <a:t>https://httpd.apache.org/docs/current/mod/mod_status.html</a:t>
            </a:r>
          </a:p>
          <a:p>
            <a:pPr marL="285750" indent="-285750" algn="just">
              <a:buFont typeface="Arial" pitchFamily="34" charset="0"/>
              <a:buChar char="•"/>
            </a:pPr>
            <a:r>
              <a:rPr lang="en-IN" i="1" dirty="0" smtClean="0"/>
              <a:t>https://www.beyondsecurity.com/scan_pentest_network_vulnerabilities_apache_http_server_httponly_cookie_information_disclosure</a:t>
            </a:r>
            <a:endParaRPr lang="en-IN" i="1" dirty="0"/>
          </a:p>
        </p:txBody>
      </p:sp>
      <p:sp>
        <p:nvSpPr>
          <p:cNvPr id="2" name="Slide Number Placeholder 1"/>
          <p:cNvSpPr>
            <a:spLocks noGrp="1"/>
          </p:cNvSpPr>
          <p:nvPr>
            <p:ph type="sldNum" sz="quarter" idx="2"/>
          </p:nvPr>
        </p:nvSpPr>
        <p:spPr/>
        <p:txBody>
          <a:bodyPr/>
          <a:lstStyle/>
          <a:p>
            <a:pPr lvl="0"/>
            <a:fld id="{86CB4B4D-7CA3-9044-876B-883B54F8677D}" type="slidenum">
              <a:rPr lang="en-IN" smtClean="0"/>
              <a:t>87</a:t>
            </a:fld>
            <a:endParaRPr lang="en-IN"/>
          </a:p>
        </p:txBody>
      </p:sp>
    </p:spTree>
    <p:extLst>
      <p:ext uri="{BB962C8B-B14F-4D97-AF65-F5344CB8AC3E}">
        <p14:creationId xmlns:p14="http://schemas.microsoft.com/office/powerpoint/2010/main" val="367850004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16) Open Redirection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56780813"/>
              </p:ext>
            </p:extLst>
          </p:nvPr>
        </p:nvGraphicFramePr>
        <p:xfrm>
          <a:off x="858131" y="1894886"/>
          <a:ext cx="7570613" cy="3488296"/>
        </p:xfrm>
        <a:graphic>
          <a:graphicData uri="http://schemas.openxmlformats.org/drawingml/2006/table">
            <a:tbl>
              <a:tblPr firstRow="1" bandRow="1">
                <a:tableStyleId>{5C22544A-7EE6-4342-B048-85BDC9FD1C3A}</a:tableStyleId>
              </a:tblPr>
              <a:tblGrid>
                <a:gridCol w="1319829"/>
                <a:gridCol w="6250784"/>
              </a:tblGrid>
              <a:tr h="354006">
                <a:tc>
                  <a:txBody>
                    <a:bodyPr/>
                    <a:lstStyle/>
                    <a:p>
                      <a:pPr algn="ctr"/>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p>
                  </a:txBody>
                  <a:tcPr marL="62241" marR="62241"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71347">
                <a:tc>
                  <a:txBody>
                    <a:bodyPr/>
                    <a:lstStyle/>
                    <a:p>
                      <a:pPr algn="ctr"/>
                      <a:r>
                        <a:rPr lang="en-IN" sz="2000" dirty="0" smtClean="0">
                          <a:solidFill>
                            <a:srgbClr val="FFFFFF"/>
                          </a:solidFill>
                          <a:latin typeface="Calibri" panose="020F0502020204030204" charset="0"/>
                        </a:rPr>
                        <a:t> </a:t>
                      </a:r>
                      <a:r>
                        <a:rPr lang="en-US" altLang="en-IN" sz="2000" dirty="0" smtClean="0">
                          <a:solidFill>
                            <a:srgbClr val="FFFFFF"/>
                          </a:solidFill>
                          <a:latin typeface="Calibri" panose="020F0502020204030204" charset="0"/>
                        </a:rPr>
                        <a:t>Open Redirection</a:t>
                      </a:r>
                      <a:r>
                        <a:rPr lang="en-US" sz="1800" dirty="0" smtClean="0">
                          <a:solidFill>
                            <a:srgbClr val="FFFFFF"/>
                          </a:solidFill>
                          <a:latin typeface="Calibri" panose="020F0502020204030204" charset="0"/>
                        </a:rPr>
                        <a:t>(Severe)</a:t>
                      </a:r>
                      <a:endParaRPr lang="en-US" sz="1800" dirty="0">
                        <a:solidFill>
                          <a:srgbClr val="FFFFFF"/>
                        </a:solidFill>
                        <a:latin typeface="Calibri" panose="020F0502020204030204" charset="0"/>
                      </a:endParaRPr>
                    </a:p>
                  </a:txBody>
                  <a:tcPr marL="62241" marR="62241"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33"/>
                    </a:solidFill>
                  </a:tcPr>
                </a:tc>
                <a:tc>
                  <a:txBody>
                    <a:bodyPr/>
                    <a:lstStyle/>
                    <a:p>
                      <a:r>
                        <a:rPr lang="en-US" sz="1800" dirty="0" smtClean="0">
                          <a:solidFill>
                            <a:schemeClr val="tx1"/>
                          </a:solidFill>
                          <a:latin typeface="Calibri" panose="020F0502020204030204" charset="0"/>
                        </a:rPr>
                        <a:t> </a:t>
                      </a:r>
                      <a:endParaRPr lang="en-US" sz="1800" dirty="0">
                        <a:solidFill>
                          <a:schemeClr val="tx1"/>
                        </a:solidFill>
                        <a:latin typeface="Calibri" panose="020F0502020204030204" charset="0"/>
                      </a:endParaRPr>
                    </a:p>
                    <a:p>
                      <a:r>
                        <a:rPr lang="en-US" sz="1800" baseline="0" dirty="0" smtClean="0">
                          <a:solidFill>
                            <a:schemeClr val="tx1"/>
                          </a:solidFill>
                          <a:latin typeface="Calibri" panose="020F0502020204030204" charset="0"/>
                        </a:rPr>
                        <a:t>Open Redirection vulnerability are found in the module below:-</a:t>
                      </a:r>
                      <a:endParaRPr lang="en-US" sz="1800" dirty="0" smtClean="0">
                        <a:solidFill>
                          <a:schemeClr val="tx1"/>
                        </a:solidFill>
                        <a:latin typeface="Calibri" panose="020F0502020204030204" charset="0"/>
                        <a:cs typeface="Calibri" panose="020F0502020204030204" charset="0"/>
                      </a:endParaRPr>
                    </a:p>
                    <a:p>
                      <a:endParaRPr lang="en-US" sz="1800" dirty="0" smtClean="0">
                        <a:solidFill>
                          <a:schemeClr val="tx1"/>
                        </a:solidFill>
                        <a:latin typeface="Calibri" panose="020F0502020204030204" charset="0"/>
                      </a:endParaRPr>
                    </a:p>
                    <a:p>
                      <a:r>
                        <a:rPr lang="en-US" sz="1800" b="1" dirty="0" smtClean="0">
                          <a:solidFill>
                            <a:schemeClr val="tx1"/>
                          </a:solidFill>
                          <a:latin typeface="Calibri" panose="020F0502020204030204" charset="0"/>
                        </a:rPr>
                        <a:t>Affected URL :</a:t>
                      </a:r>
                      <a:endParaRPr lang="en-US" sz="1800" b="0" i="0" u="none" strike="noStrike" dirty="0" smtClean="0">
                        <a:solidFill>
                          <a:schemeClr val="tx1"/>
                        </a:solidFill>
                        <a:effectLst/>
                        <a:latin typeface="Calibri" panose="020F0502020204030204" charset="0"/>
                        <a:ea typeface="+mn-ea"/>
                        <a:cs typeface="+mn-cs"/>
                        <a:sym typeface="Arial" panose="020B0604020202020204"/>
                      </a:endParaRPr>
                    </a:p>
                    <a:p>
                      <a:pPr marL="171450" indent="-171450">
                        <a:buFont typeface="Arial" panose="020B0604020202020204" pitchFamily="34" charset="0"/>
                        <a:buChar char="•"/>
                      </a:pPr>
                      <a:r>
                        <a:rPr lang="en-US" sz="1800" b="0" dirty="0" smtClean="0">
                          <a:solidFill>
                            <a:schemeClr val="tx1"/>
                          </a:solidFill>
                          <a:latin typeface="Calibri" panose="020F0502020204030204" charset="0"/>
                        </a:rPr>
                        <a:t>http://52.66.198.61/products/details.php?p_id=5</a:t>
                      </a:r>
                    </a:p>
                    <a:p>
                      <a:pPr indent="0">
                        <a:buFont typeface="Arial" panose="020B0604020202020204" pitchFamily="34" charset="0"/>
                        <a:buNone/>
                      </a:pPr>
                      <a:endParaRPr lang="en-US" sz="1800" b="0" dirty="0" smtClean="0">
                        <a:solidFill>
                          <a:schemeClr val="tx1"/>
                        </a:solidFill>
                        <a:latin typeface="Calibri" panose="020F0502020204030204" charset="0"/>
                      </a:endParaRPr>
                    </a:p>
                    <a:p>
                      <a:pPr indent="0">
                        <a:buFont typeface="Arial" panose="020B0604020202020204" pitchFamily="34" charset="0"/>
                        <a:buNone/>
                      </a:pPr>
                      <a:r>
                        <a:rPr lang="en-US" sz="1800" b="0" dirty="0" smtClean="0">
                          <a:solidFill>
                            <a:schemeClr val="tx1"/>
                          </a:solidFill>
                          <a:latin typeface="Calibri" panose="020F0502020204030204" charset="0"/>
                        </a:rPr>
                        <a:t>Affected parameter :</a:t>
                      </a:r>
                    </a:p>
                    <a:p>
                      <a:pPr marL="171450" indent="-171450">
                        <a:buFont typeface="Arial" panose="020B0604020202020204" pitchFamily="34" charset="0"/>
                        <a:buChar char="•"/>
                      </a:pPr>
                      <a:r>
                        <a:rPr lang="en-US" sz="1800" b="0" dirty="0" smtClean="0">
                          <a:solidFill>
                            <a:schemeClr val="tx1"/>
                          </a:solidFill>
                          <a:latin typeface="Calibri" panose="020F0502020204030204" charset="0"/>
                        </a:rPr>
                        <a:t>URL (Brand Website)</a:t>
                      </a:r>
                    </a:p>
                    <a:p>
                      <a:pPr marL="171450" indent="-171450">
                        <a:buFont typeface="Arial" panose="020B0604020202020204" pitchFamily="34" charset="0"/>
                        <a:buChar char="•"/>
                      </a:pPr>
                      <a:endParaRPr lang="en-US" sz="1800" b="0"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1" dirty="0" smtClean="0">
                        <a:solidFill>
                          <a:schemeClr val="tx1"/>
                        </a:solidFill>
                        <a:latin typeface="Calibri" panose="020F050202020403020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en-US" sz="1800" b="0" dirty="0">
                        <a:solidFill>
                          <a:schemeClr val="tx1"/>
                        </a:solidFill>
                        <a:latin typeface="Calibri" panose="020F0502020204030204" charset="0"/>
                      </a:endParaRPr>
                    </a:p>
                  </a:txBody>
                  <a:tcPr marL="62241" marR="62241"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2"/>
          </p:nvPr>
        </p:nvSpPr>
        <p:spPr/>
        <p:txBody>
          <a:bodyPr/>
          <a:lstStyle/>
          <a:p>
            <a:fld id="{B9FFB285-7699-420F-83FE-0194C95F7214}" type="slidenum">
              <a:rPr lang="en-IN" smtClean="0"/>
              <a:t>88</a:t>
            </a:fld>
            <a:endParaRPr lang="en-IN"/>
          </a:p>
        </p:txBody>
      </p:sp>
    </p:spTree>
    <p:extLst>
      <p:ext uri="{BB962C8B-B14F-4D97-AF65-F5344CB8AC3E}">
        <p14:creationId xmlns:p14="http://schemas.microsoft.com/office/powerpoint/2010/main" val="35807036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8" y="188640"/>
            <a:ext cx="8229600" cy="1143000"/>
          </a:xfrm>
        </p:spPr>
        <p:txBody>
          <a:bodyPr/>
          <a:lstStyle/>
          <a:p>
            <a:pPr algn="l"/>
            <a:r>
              <a:rPr lang="en-US" dirty="0" smtClean="0"/>
              <a:t>Observation</a:t>
            </a:r>
            <a:endParaRPr lang="en-US" u="sng" dirty="0">
              <a:gradFill>
                <a:gsLst>
                  <a:gs pos="21000">
                    <a:srgbClr val="53575C"/>
                  </a:gs>
                  <a:gs pos="88000">
                    <a:srgbClr val="C5C7CA"/>
                  </a:gs>
                </a:gsLst>
                <a:lin ang="5400000"/>
              </a:gradFill>
              <a:effectLst/>
            </a:endParaRPr>
          </a:p>
        </p:txBody>
      </p:sp>
      <p:sp>
        <p:nvSpPr>
          <p:cNvPr id="3" name="Content Placeholder 2"/>
          <p:cNvSpPr>
            <a:spLocks noGrp="1"/>
          </p:cNvSpPr>
          <p:nvPr>
            <p:ph sz="half" idx="1"/>
          </p:nvPr>
        </p:nvSpPr>
        <p:spPr>
          <a:xfrm>
            <a:off x="611560" y="1340768"/>
            <a:ext cx="7810976" cy="951230"/>
          </a:xfrm>
        </p:spPr>
        <p:txBody>
          <a:bodyPr>
            <a:normAutofit fontScale="77500" lnSpcReduction="20000"/>
          </a:bodyPr>
          <a:lstStyle/>
          <a:p>
            <a:pPr marL="0" indent="0" algn="just">
              <a:buNone/>
            </a:pPr>
            <a:r>
              <a:rPr lang="en-US" dirty="0"/>
              <a:t>When we view any product ,and click on “Brand Website” tab as </a:t>
            </a:r>
            <a:r>
              <a:rPr lang="en-US" dirty="0" smtClean="0"/>
              <a:t>shown, then </a:t>
            </a:r>
            <a:r>
              <a:rPr lang="en-US" dirty="0"/>
              <a:t>we get redirected to it openly as GET parameter.</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4284" b="45175"/>
          <a:stretch/>
        </p:blipFill>
        <p:spPr bwMode="auto">
          <a:xfrm>
            <a:off x="368217" y="2420888"/>
            <a:ext cx="8550442" cy="401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88024" y="2708920"/>
            <a:ext cx="2016224" cy="369332"/>
          </a:xfrm>
          <a:prstGeom prst="rect">
            <a:avLst/>
          </a:prstGeom>
          <a:noFill/>
          <a:ln w="38100">
            <a:solidFill>
              <a:srgbClr val="C00000"/>
            </a:solidFill>
          </a:ln>
        </p:spPr>
        <p:txBody>
          <a:bodyPr wrap="square" rtlCol="0">
            <a:spAutoFit/>
          </a:bodyPr>
          <a:lstStyle/>
          <a:p>
            <a:endParaRPr lang="en-IN" dirty="0"/>
          </a:p>
        </p:txBody>
      </p:sp>
      <p:sp>
        <p:nvSpPr>
          <p:cNvPr id="4" name="Slide Number Placeholder 3"/>
          <p:cNvSpPr>
            <a:spLocks noGrp="1"/>
          </p:cNvSpPr>
          <p:nvPr>
            <p:ph type="sldNum" sz="quarter" idx="12"/>
          </p:nvPr>
        </p:nvSpPr>
        <p:spPr/>
        <p:txBody>
          <a:bodyPr/>
          <a:lstStyle/>
          <a:p>
            <a:fld id="{B9FFB285-7699-420F-83FE-0194C95F7214}" type="slidenum">
              <a:rPr lang="en-IN" smtClean="0"/>
              <a:t>89</a:t>
            </a:fld>
            <a:endParaRPr lang="en-IN"/>
          </a:p>
        </p:txBody>
      </p:sp>
    </p:spTree>
    <p:extLst>
      <p:ext uri="{BB962C8B-B14F-4D97-AF65-F5344CB8AC3E}">
        <p14:creationId xmlns:p14="http://schemas.microsoft.com/office/powerpoint/2010/main" val="270680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251520" y="188640"/>
            <a:ext cx="8712968" cy="2016224"/>
          </a:xfrm>
        </p:spPr>
        <p:txBody>
          <a:bodyPr>
            <a:noAutofit/>
          </a:bodyPr>
          <a:lstStyle/>
          <a:p>
            <a:pPr marL="0" indent="0">
              <a:buNone/>
            </a:pPr>
            <a:r>
              <a:rPr lang="en-US" sz="2400" dirty="0"/>
              <a:t>We </a:t>
            </a:r>
            <a:r>
              <a:rPr lang="en-US" sz="2400" dirty="0" smtClean="0"/>
              <a:t>used </a:t>
            </a:r>
            <a:r>
              <a:rPr lang="en-US" sz="2400" dirty="0" err="1" smtClean="0"/>
              <a:t>SQLMap</a:t>
            </a:r>
            <a:r>
              <a:rPr lang="en-US" sz="2400" dirty="0" smtClean="0"/>
              <a:t> </a:t>
            </a:r>
            <a:r>
              <a:rPr lang="en-US" sz="2400" dirty="0"/>
              <a:t>for further </a:t>
            </a:r>
            <a:r>
              <a:rPr lang="en-US" sz="2400" dirty="0" smtClean="0"/>
              <a:t>injections </a:t>
            </a:r>
            <a:r>
              <a:rPr lang="en-US" sz="2400" dirty="0"/>
              <a:t>on the q parameter and got the </a:t>
            </a:r>
            <a:r>
              <a:rPr lang="en-US" sz="2400" dirty="0" smtClean="0"/>
              <a:t>result as shown:</a:t>
            </a:r>
            <a:endParaRPr lang="en-US"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566" b="84868"/>
          <a:stretch/>
        </p:blipFill>
        <p:spPr bwMode="auto">
          <a:xfrm>
            <a:off x="179512" y="1122945"/>
            <a:ext cx="8784976" cy="55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853" r="1668" b="23191"/>
          <a:stretch/>
        </p:blipFill>
        <p:spPr bwMode="auto">
          <a:xfrm>
            <a:off x="164051" y="1988840"/>
            <a:ext cx="8748464" cy="224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4019" r="1668" b="31962"/>
          <a:stretch/>
        </p:blipFill>
        <p:spPr bwMode="auto">
          <a:xfrm>
            <a:off x="95076" y="4437112"/>
            <a:ext cx="8953847" cy="205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FFB285-7699-420F-83FE-0194C95F7214}" type="slidenum">
              <a:rPr lang="en-IN" smtClean="0"/>
              <a:t>9</a:t>
            </a:fld>
            <a:endParaRPr lang="en-IN"/>
          </a:p>
        </p:txBody>
      </p:sp>
    </p:spTree>
    <p:extLst>
      <p:ext uri="{BB962C8B-B14F-4D97-AF65-F5344CB8AC3E}">
        <p14:creationId xmlns:p14="http://schemas.microsoft.com/office/powerpoint/2010/main" val="4149532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8" y="188640"/>
            <a:ext cx="8064634" cy="1325880"/>
          </a:xfrm>
        </p:spPr>
        <p:txBody>
          <a:bodyPr>
            <a:normAutofit/>
          </a:bodyPr>
          <a:lstStyle/>
          <a:p>
            <a:r>
              <a:rPr lang="en-US" dirty="0"/>
              <a:t>Proof Of </a:t>
            </a:r>
            <a:r>
              <a:rPr lang="en-US" dirty="0" smtClean="0"/>
              <a:t>Concept</a:t>
            </a:r>
            <a:endParaRPr lang="en-US" dirty="0"/>
          </a:p>
        </p:txBody>
      </p:sp>
      <p:sp>
        <p:nvSpPr>
          <p:cNvPr id="3" name="Content Placeholder 2"/>
          <p:cNvSpPr>
            <a:spLocks noGrp="1"/>
          </p:cNvSpPr>
          <p:nvPr>
            <p:ph sz="half" idx="1"/>
          </p:nvPr>
        </p:nvSpPr>
        <p:spPr>
          <a:xfrm>
            <a:off x="211421" y="1340768"/>
            <a:ext cx="8932579" cy="1768158"/>
          </a:xfrm>
        </p:spPr>
        <p:txBody>
          <a:bodyPr>
            <a:normAutofit/>
          </a:bodyPr>
          <a:lstStyle/>
          <a:p>
            <a:pPr marL="0" indent="0" algn="just">
              <a:buNone/>
            </a:pPr>
            <a:r>
              <a:rPr lang="en-US" dirty="0"/>
              <a:t>We can change the </a:t>
            </a:r>
            <a:r>
              <a:rPr lang="en-US" dirty="0" smtClean="0"/>
              <a:t>URL </a:t>
            </a:r>
            <a:r>
              <a:rPr lang="en-US" dirty="0"/>
              <a:t>after redirect to be redirected </a:t>
            </a:r>
            <a:r>
              <a:rPr lang="en-US" dirty="0" smtClean="0"/>
              <a:t>anywhere and an attacker can use this vulnerability to direct the user to a malicious website. </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0928"/>
            <a:ext cx="7039233" cy="395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9FFB285-7699-420F-83FE-0194C95F7214}" type="slidenum">
              <a:rPr lang="en-IN" smtClean="0"/>
              <a:t>90</a:t>
            </a:fld>
            <a:endParaRPr lang="en-IN"/>
          </a:p>
        </p:txBody>
      </p:sp>
    </p:spTree>
    <p:extLst>
      <p:ext uri="{BB962C8B-B14F-4D97-AF65-F5344CB8AC3E}">
        <p14:creationId xmlns:p14="http://schemas.microsoft.com/office/powerpoint/2010/main" val="6999911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threePt" dir="t"/>
            </a:scene3d>
          </a:bodyPr>
          <a:lstStyle/>
          <a:p>
            <a:pPr algn="l"/>
            <a:r>
              <a:rPr lang="en-US" dirty="0"/>
              <a:t>Business Impact(High</a:t>
            </a:r>
            <a:r>
              <a:rPr lang="en-US" dirty="0" smtClean="0"/>
              <a:t>)</a:t>
            </a:r>
            <a:endParaRPr lang="en-US" dirty="0"/>
          </a:p>
        </p:txBody>
      </p:sp>
      <p:sp>
        <p:nvSpPr>
          <p:cNvPr id="3" name="Content Placeholder 2"/>
          <p:cNvSpPr>
            <a:spLocks noGrp="1"/>
          </p:cNvSpPr>
          <p:nvPr>
            <p:ph sz="half" idx="1"/>
          </p:nvPr>
        </p:nvSpPr>
        <p:spPr>
          <a:xfrm>
            <a:off x="628650" y="1691006"/>
            <a:ext cx="8120539" cy="4486275"/>
          </a:xfrm>
        </p:spPr>
        <p:txBody>
          <a:bodyPr/>
          <a:lstStyle/>
          <a:p>
            <a:pPr marL="0" indent="0">
              <a:buNone/>
            </a:pPr>
            <a:r>
              <a:rPr lang="en-US" dirty="0"/>
              <a:t>If the attacker changes the </a:t>
            </a:r>
            <a:r>
              <a:rPr lang="en-US" dirty="0" smtClean="0"/>
              <a:t>URL </a:t>
            </a:r>
            <a:r>
              <a:rPr lang="en-US" dirty="0"/>
              <a:t>to some malicious website looking similar to the given website, he can take the credentials and even credit card details on checkout from the user trust.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9FFB285-7699-420F-83FE-0194C95F7214}" type="slidenum">
              <a:rPr lang="en-IN" smtClean="0"/>
              <a:t>91</a:t>
            </a:fld>
            <a:endParaRPr lang="en-IN"/>
          </a:p>
        </p:txBody>
      </p:sp>
    </p:spTree>
    <p:extLst>
      <p:ext uri="{BB962C8B-B14F-4D97-AF65-F5344CB8AC3E}">
        <p14:creationId xmlns:p14="http://schemas.microsoft.com/office/powerpoint/2010/main" val="1764410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7016"/>
            <a:ext cx="7886700" cy="1325563"/>
          </a:xfrm>
        </p:spPr>
        <p:txBody>
          <a:bodyPr/>
          <a:lstStyle/>
          <a:p>
            <a:r>
              <a:rPr lang="en-US" dirty="0" smtClean="0"/>
              <a:t>Recommendation</a:t>
            </a:r>
            <a:endParaRPr lang="en-US" dirty="0"/>
          </a:p>
        </p:txBody>
      </p:sp>
      <p:sp>
        <p:nvSpPr>
          <p:cNvPr id="3" name="Content Placeholder 2"/>
          <p:cNvSpPr>
            <a:spLocks noGrp="1"/>
          </p:cNvSpPr>
          <p:nvPr>
            <p:ph sz="half" idx="1"/>
          </p:nvPr>
        </p:nvSpPr>
        <p:spPr>
          <a:xfrm>
            <a:off x="628651" y="1413510"/>
            <a:ext cx="8197691" cy="4763770"/>
          </a:xfrm>
        </p:spPr>
        <p:txBody>
          <a:bodyPr>
            <a:noAutofit/>
          </a:bodyPr>
          <a:lstStyle/>
          <a:p>
            <a:pPr marL="0" indent="0">
              <a:buNone/>
            </a:pPr>
            <a:r>
              <a:rPr lang="en-US" sz="1800" dirty="0"/>
              <a:t>If possible, applications should avoid incorporating user-controllable data into redirection targets. In many cases, this behavior can be avoided in two ways:</a:t>
            </a:r>
          </a:p>
          <a:p>
            <a:pPr marL="0" indent="0">
              <a:buNone/>
            </a:pPr>
            <a:r>
              <a:rPr lang="en-US" sz="1800" dirty="0"/>
              <a:t>1) Remove the redirection function from the application, and replace links to it with direct links to the relevant target </a:t>
            </a:r>
            <a:r>
              <a:rPr lang="en-US" sz="1800" dirty="0" smtClean="0"/>
              <a:t>URLs</a:t>
            </a:r>
            <a:r>
              <a:rPr lang="en-US" sz="1800" dirty="0"/>
              <a:t>.</a:t>
            </a:r>
          </a:p>
          <a:p>
            <a:pPr marL="0" indent="0">
              <a:buNone/>
            </a:pPr>
            <a:r>
              <a:rPr lang="en-US" sz="1800" dirty="0"/>
              <a:t>2) Maintain a server-side list of all </a:t>
            </a:r>
            <a:r>
              <a:rPr lang="en-US" sz="1800" dirty="0" smtClean="0"/>
              <a:t>URLs </a:t>
            </a:r>
            <a:r>
              <a:rPr lang="en-US" sz="1800" dirty="0"/>
              <a:t>that are permitted for redirection. Instead of passing the target </a:t>
            </a:r>
            <a:r>
              <a:rPr lang="en-US" sz="1800" dirty="0" smtClean="0"/>
              <a:t>URL </a:t>
            </a:r>
            <a:r>
              <a:rPr lang="en-US" sz="1800" dirty="0"/>
              <a:t>as a parameter to the redirector, pass an index into this list.</a:t>
            </a:r>
          </a:p>
          <a:p>
            <a:pPr marL="0" indent="0">
              <a:buNone/>
            </a:pPr>
            <a:r>
              <a:rPr lang="en-US" sz="1800" dirty="0"/>
              <a:t>If it is considered unavoidable for the redirection function to receive user-controllable input and incorporate this into the redirection target, one of the following measures should be used to minimize the risk of redirection attacks:</a:t>
            </a:r>
          </a:p>
          <a:p>
            <a:pPr marL="0" indent="0">
              <a:buNone/>
            </a:pPr>
            <a:r>
              <a:rPr lang="en-US" sz="1800" dirty="0"/>
              <a:t> 1)The application should use relative </a:t>
            </a:r>
            <a:r>
              <a:rPr lang="en-US" sz="1800" dirty="0" smtClean="0"/>
              <a:t>URLs </a:t>
            </a:r>
            <a:r>
              <a:rPr lang="en-US" sz="1800" dirty="0"/>
              <a:t>in all of its redirects, and the redirection function should strictly validate that the </a:t>
            </a:r>
            <a:r>
              <a:rPr lang="en-US" sz="1800" dirty="0" smtClean="0"/>
              <a:t>URL </a:t>
            </a:r>
            <a:r>
              <a:rPr lang="en-US" sz="1800" dirty="0"/>
              <a:t>received is a relative </a:t>
            </a:r>
            <a:r>
              <a:rPr lang="en-US" sz="1800" dirty="0" smtClean="0"/>
              <a:t>URL.</a:t>
            </a:r>
            <a:endParaRPr lang="en-US" sz="1800" dirty="0"/>
          </a:p>
          <a:p>
            <a:pPr marL="0" indent="0">
              <a:buNone/>
            </a:pPr>
            <a:r>
              <a:rPr lang="en-US" sz="1800" dirty="0"/>
              <a:t> 2) The application should use </a:t>
            </a:r>
            <a:r>
              <a:rPr lang="en-US" sz="1800" dirty="0" smtClean="0"/>
              <a:t>URLs </a:t>
            </a:r>
            <a:r>
              <a:rPr lang="en-US" sz="1800" dirty="0"/>
              <a:t>relative to the web root for all of its redirects, and the redirection function should validate that the </a:t>
            </a:r>
            <a:r>
              <a:rPr lang="en-US" sz="1800" dirty="0" smtClean="0"/>
              <a:t>URL </a:t>
            </a:r>
            <a:r>
              <a:rPr lang="en-US" sz="1800" dirty="0"/>
              <a:t>received starts with a slash character. It should then prepend http://yourdomainname.com to the </a:t>
            </a:r>
            <a:r>
              <a:rPr lang="en-US" sz="1800" dirty="0" smtClean="0"/>
              <a:t>URL </a:t>
            </a:r>
            <a:r>
              <a:rPr lang="en-US" sz="1800" dirty="0"/>
              <a:t>before issuing the redirect.</a:t>
            </a:r>
          </a:p>
          <a:p>
            <a:pPr marL="0" indent="0">
              <a:buNone/>
            </a:pPr>
            <a:r>
              <a:rPr lang="en-US" sz="1800" dirty="0"/>
              <a:t> 3)The application should use absolute </a:t>
            </a:r>
            <a:r>
              <a:rPr lang="en-US" sz="1800" dirty="0" smtClean="0"/>
              <a:t>URLs </a:t>
            </a:r>
            <a:r>
              <a:rPr lang="en-US" sz="1800" dirty="0"/>
              <a:t>for all of its redirects, and the redirection function should verify that the user-supplied </a:t>
            </a:r>
            <a:r>
              <a:rPr lang="en-US" sz="1800" dirty="0" smtClean="0"/>
              <a:t>URL </a:t>
            </a:r>
            <a:r>
              <a:rPr lang="en-US" sz="1800" dirty="0"/>
              <a:t>begins with http://yourdomainname.com/ before issuing the redirect.</a:t>
            </a:r>
          </a:p>
        </p:txBody>
      </p:sp>
      <p:sp>
        <p:nvSpPr>
          <p:cNvPr id="4" name="Slide Number Placeholder 3"/>
          <p:cNvSpPr>
            <a:spLocks noGrp="1"/>
          </p:cNvSpPr>
          <p:nvPr>
            <p:ph type="sldNum" sz="quarter" idx="12"/>
          </p:nvPr>
        </p:nvSpPr>
        <p:spPr/>
        <p:txBody>
          <a:bodyPr/>
          <a:lstStyle/>
          <a:p>
            <a:fld id="{B9FFB285-7699-420F-83FE-0194C95F7214}" type="slidenum">
              <a:rPr lang="en-IN" smtClean="0"/>
              <a:t>92</a:t>
            </a:fld>
            <a:endParaRPr lang="en-IN"/>
          </a:p>
        </p:txBody>
      </p:sp>
    </p:spTree>
    <p:extLst>
      <p:ext uri="{BB962C8B-B14F-4D97-AF65-F5344CB8AC3E}">
        <p14:creationId xmlns:p14="http://schemas.microsoft.com/office/powerpoint/2010/main" val="3765149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dirty="0" smtClean="0"/>
              <a:t>References</a:t>
            </a:r>
            <a:endParaRPr lang="en-US" u="sng" dirty="0">
              <a:solidFill>
                <a:schemeClr val="accent4"/>
              </a:solidFill>
              <a:effectLst/>
            </a:endParaRPr>
          </a:p>
        </p:txBody>
      </p:sp>
      <p:sp>
        <p:nvSpPr>
          <p:cNvPr id="3" name="Content Placeholder 2"/>
          <p:cNvSpPr>
            <a:spLocks noGrp="1"/>
          </p:cNvSpPr>
          <p:nvPr>
            <p:ph sz="half" idx="1"/>
          </p:nvPr>
        </p:nvSpPr>
        <p:spPr>
          <a:xfrm>
            <a:off x="628651" y="1825626"/>
            <a:ext cx="8131016" cy="4351655"/>
          </a:xfrm>
        </p:spPr>
        <p:txBody>
          <a:bodyPr/>
          <a:lstStyle/>
          <a:p>
            <a:r>
              <a:rPr lang="en-US" dirty="0"/>
              <a:t>https://portswigger.net/kb/issues/00500100_open-redirection-reflected</a:t>
            </a:r>
          </a:p>
          <a:p>
            <a:r>
              <a:rPr lang="en-US" dirty="0"/>
              <a:t>https://</a:t>
            </a:r>
            <a:r>
              <a:rPr lang="en-US" dirty="0" smtClean="0"/>
              <a:t>www.owasp.org/index.php/Testing_for_Client_Side_URL_Redirect</a:t>
            </a:r>
            <a:r>
              <a:rPr lang="en-US" dirty="0"/>
              <a:t>_(OTG-CLIENT-004)</a:t>
            </a:r>
          </a:p>
        </p:txBody>
      </p:sp>
      <p:sp>
        <p:nvSpPr>
          <p:cNvPr id="4" name="Slide Number Placeholder 3"/>
          <p:cNvSpPr>
            <a:spLocks noGrp="1"/>
          </p:cNvSpPr>
          <p:nvPr>
            <p:ph type="sldNum" sz="quarter" idx="12"/>
          </p:nvPr>
        </p:nvSpPr>
        <p:spPr/>
        <p:txBody>
          <a:bodyPr/>
          <a:lstStyle/>
          <a:p>
            <a:fld id="{B9FFB285-7699-420F-83FE-0194C95F7214}" type="slidenum">
              <a:rPr lang="en-IN" smtClean="0"/>
              <a:t>93</a:t>
            </a:fld>
            <a:endParaRPr lang="en-IN"/>
          </a:p>
        </p:txBody>
      </p:sp>
    </p:spTree>
    <p:extLst>
      <p:ext uri="{BB962C8B-B14F-4D97-AF65-F5344CB8AC3E}">
        <p14:creationId xmlns:p14="http://schemas.microsoft.com/office/powerpoint/2010/main" val="1279489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196242"/>
            <a:ext cx="8229600" cy="1143000"/>
          </a:xfrm>
        </p:spPr>
        <p:txBody>
          <a:bodyPr>
            <a:noAutofit/>
          </a:bodyPr>
          <a:lstStyle/>
          <a:p>
            <a:r>
              <a:rPr lang="en-IN" dirty="0" smtClean="0"/>
              <a:t>THANK YOU </a:t>
            </a:r>
            <a:br>
              <a:rPr lang="en-IN" dirty="0" smtClean="0"/>
            </a:br>
            <a:r>
              <a:rPr lang="en-IN" dirty="0" smtClean="0"/>
              <a:t/>
            </a:r>
            <a:br>
              <a:rPr lang="en-IN" dirty="0" smtClean="0"/>
            </a:br>
            <a:r>
              <a:rPr lang="en-IN" dirty="0" smtClean="0"/>
              <a:t>For patch assistance/clarifications contact +91 7742892360</a:t>
            </a:r>
            <a:endParaRPr lang="en-IN" dirty="0"/>
          </a:p>
        </p:txBody>
      </p:sp>
      <p:sp>
        <p:nvSpPr>
          <p:cNvPr id="5" name="Slide Number Placeholder 4"/>
          <p:cNvSpPr>
            <a:spLocks noGrp="1"/>
          </p:cNvSpPr>
          <p:nvPr>
            <p:ph type="sldNum" sz="quarter" idx="12"/>
          </p:nvPr>
        </p:nvSpPr>
        <p:spPr/>
        <p:txBody>
          <a:bodyPr/>
          <a:lstStyle/>
          <a:p>
            <a:fld id="{B9FFB285-7699-420F-83FE-0194C95F7214}" type="slidenum">
              <a:rPr lang="en-IN" smtClean="0"/>
              <a:t>94</a:t>
            </a:fld>
            <a:endParaRPr lang="en-IN"/>
          </a:p>
        </p:txBody>
      </p:sp>
    </p:spTree>
    <p:extLst>
      <p:ext uri="{BB962C8B-B14F-4D97-AF65-F5344CB8AC3E}">
        <p14:creationId xmlns:p14="http://schemas.microsoft.com/office/powerpoint/2010/main" val="4116228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7718</TotalTime>
  <Words>4161</Words>
  <Application>Microsoft Office PowerPoint</Application>
  <PresentationFormat>On-screen Show (4:3)</PresentationFormat>
  <Paragraphs>661</Paragraphs>
  <Slides>94</Slides>
  <Notes>3</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PowerPoint Presentation</vt:lpstr>
      <vt:lpstr>PowerPoint Presentation</vt:lpstr>
      <vt:lpstr>Vulnerability Statistics</vt:lpstr>
      <vt:lpstr>Vulnerabilities:</vt:lpstr>
      <vt:lpstr>PowerPoint Presentation</vt:lpstr>
      <vt:lpstr>1. SQL Injection</vt:lpstr>
      <vt:lpstr>1. SQL Injection</vt:lpstr>
      <vt:lpstr>Observation</vt:lpstr>
      <vt:lpstr>PowerPoint Presentation</vt:lpstr>
      <vt:lpstr>PowerPoint Presentation</vt:lpstr>
      <vt:lpstr>PowerPoint Presentation</vt:lpstr>
      <vt:lpstr>PowerPoint Presentation</vt:lpstr>
      <vt:lpstr>Recommendation</vt:lpstr>
      <vt:lpstr>References</vt:lpstr>
      <vt:lpstr>2. Arbitrary File Upload Vulnerability</vt:lpstr>
      <vt:lpstr>Observation</vt:lpstr>
      <vt:lpstr>Proof of Concept </vt:lpstr>
      <vt:lpstr>Business Impact(High):</vt:lpstr>
      <vt:lpstr>Recommendations</vt:lpstr>
      <vt:lpstr>References</vt:lpstr>
      <vt:lpstr>3. Access to admin panel </vt:lpstr>
      <vt:lpstr>Observation</vt:lpstr>
      <vt:lpstr>Proof Of Concept</vt:lpstr>
      <vt:lpstr>Business Impact(Extremely High):</vt:lpstr>
      <vt:lpstr>Recommendation</vt:lpstr>
      <vt:lpstr>References</vt:lpstr>
      <vt:lpstr>4.Account takeover via OTP Bypass</vt:lpstr>
      <vt:lpstr>Observation</vt:lpstr>
      <vt:lpstr>PowerPoint Presentation</vt:lpstr>
      <vt:lpstr>Observation</vt:lpstr>
      <vt:lpstr>Business Impact: Extremely High</vt:lpstr>
      <vt:lpstr>Recommendations</vt:lpstr>
      <vt:lpstr>PowerPoint Presentation</vt:lpstr>
      <vt:lpstr>5) Unauthorized access to customer details</vt:lpstr>
      <vt:lpstr>Observation</vt:lpstr>
      <vt:lpstr>Proof Of Concept</vt:lpstr>
      <vt:lpstr>Business Impact(High)</vt:lpstr>
      <vt:lpstr>Recommendation</vt:lpstr>
      <vt:lpstr>PowerPoint Presentation</vt:lpstr>
      <vt:lpstr>6) Cross Site Scripting(XSS)</vt:lpstr>
      <vt:lpstr>PowerPoint Presentation</vt:lpstr>
      <vt:lpstr>Observation</vt:lpstr>
      <vt:lpstr>Proof Of Concept</vt:lpstr>
      <vt:lpstr>Proof Of Concept</vt:lpstr>
      <vt:lpstr>Business Impact – High</vt:lpstr>
      <vt:lpstr>Recommendation</vt:lpstr>
      <vt:lpstr>PowerPoint Presentation</vt:lpstr>
      <vt:lpstr>7)Cross Site Request Forgery(CSRF)</vt:lpstr>
      <vt:lpstr>Observation</vt:lpstr>
      <vt:lpstr>Observation:</vt:lpstr>
      <vt:lpstr>Proof Of Concept</vt:lpstr>
      <vt:lpstr>Business Impact (High)</vt:lpstr>
      <vt:lpstr>PowerPoint Presentation</vt:lpstr>
      <vt:lpstr>PowerPoint Presentation</vt:lpstr>
      <vt:lpstr>8)Crypto Configuration Flaw</vt:lpstr>
      <vt:lpstr>Observation</vt:lpstr>
      <vt:lpstr>Recommendation:</vt:lpstr>
      <vt:lpstr>9)Common Passwords:</vt:lpstr>
      <vt:lpstr>Observation:</vt:lpstr>
      <vt:lpstr>Business Impact(High):</vt:lpstr>
      <vt:lpstr>PowerPoint Presentation</vt:lpstr>
      <vt:lpstr>10)Directory Listing</vt:lpstr>
      <vt:lpstr>Observation:</vt:lpstr>
      <vt:lpstr>Business Impact :Moderate</vt:lpstr>
      <vt:lpstr>Recommendation:</vt:lpstr>
      <vt:lpstr>11) Unrequired details for seller</vt:lpstr>
      <vt:lpstr>Observation</vt:lpstr>
      <vt:lpstr>Business Impact(Moderate)</vt:lpstr>
      <vt:lpstr>Recommendation</vt:lpstr>
      <vt:lpstr>12) Outdated Elements:</vt:lpstr>
      <vt:lpstr>Observations</vt:lpstr>
      <vt:lpstr>Business Impact(High)</vt:lpstr>
      <vt:lpstr>Recommendation</vt:lpstr>
      <vt:lpstr>13) Improper Server Side Filter</vt:lpstr>
      <vt:lpstr>Observation</vt:lpstr>
      <vt:lpstr>Proof Of Concept</vt:lpstr>
      <vt:lpstr>Business Impact(Low)</vt:lpstr>
      <vt:lpstr>References</vt:lpstr>
      <vt:lpstr>14)Default Error Display</vt:lpstr>
      <vt:lpstr>Observation</vt:lpstr>
      <vt:lpstr>Proof Of Concept</vt:lpstr>
      <vt:lpstr>Business Impact(Moderate)</vt:lpstr>
      <vt:lpstr>References</vt:lpstr>
      <vt:lpstr>15) Default Debug Pages</vt:lpstr>
      <vt:lpstr>Proof Of Concept</vt:lpstr>
      <vt:lpstr>PowerPoint Presentation</vt:lpstr>
      <vt:lpstr>Business Impact – Moderate</vt:lpstr>
      <vt:lpstr>16) Open Redirection</vt:lpstr>
      <vt:lpstr>Observation</vt:lpstr>
      <vt:lpstr>Proof Of Concept</vt:lpstr>
      <vt:lpstr>Business Impact(High)</vt:lpstr>
      <vt:lpstr>Recommendation</vt:lpstr>
      <vt:lpstr>References</vt:lpstr>
      <vt:lpstr>THANK YOU   For patch assistance/clarifications contact +91 7742892360</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146</cp:revision>
  <dcterms:created xsi:type="dcterms:W3CDTF">2020-04-15T06:21:50Z</dcterms:created>
  <dcterms:modified xsi:type="dcterms:W3CDTF">2020-04-25T06:26:10Z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